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45"/>
  </p:notesMasterIdLst>
  <p:sldIdLst>
    <p:sldId id="679" r:id="rId2"/>
    <p:sldId id="681" r:id="rId3"/>
    <p:sldId id="657" r:id="rId4"/>
    <p:sldId id="682" r:id="rId5"/>
    <p:sldId id="668" r:id="rId6"/>
    <p:sldId id="684" r:id="rId7"/>
    <p:sldId id="683" r:id="rId8"/>
    <p:sldId id="658" r:id="rId9"/>
    <p:sldId id="692" r:id="rId10"/>
    <p:sldId id="691" r:id="rId11"/>
    <p:sldId id="690" r:id="rId12"/>
    <p:sldId id="689" r:id="rId13"/>
    <p:sldId id="688" r:id="rId14"/>
    <p:sldId id="687" r:id="rId15"/>
    <p:sldId id="686" r:id="rId16"/>
    <p:sldId id="685" r:id="rId17"/>
    <p:sldId id="659" r:id="rId18"/>
    <p:sldId id="660" r:id="rId19"/>
    <p:sldId id="661" r:id="rId20"/>
    <p:sldId id="730" r:id="rId21"/>
    <p:sldId id="731" r:id="rId22"/>
    <p:sldId id="732" r:id="rId23"/>
    <p:sldId id="733" r:id="rId24"/>
    <p:sldId id="662" r:id="rId25"/>
    <p:sldId id="738" r:id="rId26"/>
    <p:sldId id="664" r:id="rId27"/>
    <p:sldId id="678" r:id="rId28"/>
    <p:sldId id="556" r:id="rId29"/>
    <p:sldId id="749" r:id="rId30"/>
    <p:sldId id="625" r:id="rId31"/>
    <p:sldId id="750" r:id="rId32"/>
    <p:sldId id="751" r:id="rId33"/>
    <p:sldId id="752" r:id="rId34"/>
    <p:sldId id="753" r:id="rId35"/>
    <p:sldId id="754" r:id="rId36"/>
    <p:sldId id="513" r:id="rId37"/>
    <p:sldId id="755" r:id="rId38"/>
    <p:sldId id="756" r:id="rId39"/>
    <p:sldId id="514" r:id="rId40"/>
    <p:sldId id="757" r:id="rId41"/>
    <p:sldId id="758" r:id="rId42"/>
    <p:sldId id="759" r:id="rId43"/>
    <p:sldId id="573" r:id="rId44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l Holcomb" initials="MH" lastIdx="1" clrIdx="0">
    <p:extLst>
      <p:ext uri="{19B8F6BF-5375-455C-9EA6-DF929625EA0E}">
        <p15:presenceInfo xmlns:p15="http://schemas.microsoft.com/office/powerpoint/2012/main" userId="d6f8cce1fe8be8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CC33"/>
    <a:srgbClr val="008000"/>
    <a:srgbClr val="003366"/>
    <a:srgbClr val="FF99CC"/>
    <a:srgbClr val="009999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042" autoAdjust="0"/>
  </p:normalViewPr>
  <p:slideViewPr>
    <p:cSldViewPr>
      <p:cViewPr varScale="1">
        <p:scale>
          <a:sx n="56" d="100"/>
          <a:sy n="56" d="100"/>
        </p:scale>
        <p:origin x="18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72B1A4-41C3-4390-BC6A-7FAF1808887E}" type="datetimeFigureOut">
              <a:rPr lang="en-US"/>
              <a:pPr>
                <a:defRPr/>
              </a:pPr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33B7CD-79C9-4246-8412-22C6830BF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05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Known</a:t>
            </a:r>
            <a:r>
              <a:rPr lang="en-US" baseline="0" dirty="0"/>
              <a:t> as “empty” since you are not considering potential of ions (</a:t>
            </a:r>
            <a:r>
              <a:rPr lang="en-US" baseline="0" dirty="0" err="1"/>
              <a:t>Sommerfeld</a:t>
            </a:r>
            <a:r>
              <a:rPr lang="en-US" baseline="0" dirty="0"/>
              <a:t> approx.), almost as if they weren’t there</a:t>
            </a:r>
            <a:endParaRPr lang="en-US" dirty="0"/>
          </a:p>
          <a:p>
            <a:r>
              <a:rPr lang="en-US" dirty="0"/>
              <a:t>Could also use BCC primitive lattice, but would be a little more complex to understand. SC easier but have to remember that not all </a:t>
            </a:r>
            <a:r>
              <a:rPr lang="en-US" dirty="0" err="1"/>
              <a:t>h,k,l’s</a:t>
            </a:r>
            <a:r>
              <a:rPr lang="en-US"/>
              <a:t> allowed.</a:t>
            </a:r>
            <a:endParaRPr 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1DB93A-054E-468C-A60B-53D5BF5023F9}" type="slidenum">
              <a:rPr lang="en-US" smtClean="0">
                <a:latin typeface="Times New Roman" panose="02020603050405020304" pitchFamily="18" charset="0"/>
              </a:rPr>
              <a:pPr/>
              <a:t>2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72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43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531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01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D8BB4B-0EA9-4E22-8A9E-C0CC78F6AA7E}" type="slidenum">
              <a:rPr 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0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there are more than one atom type in the solid (different looking Coulomb potentials) those</a:t>
            </a:r>
            <a:r>
              <a:rPr lang="en-US" baseline="0" dirty="0"/>
              <a:t> same Coulomb potentials will repeat themselves in the same pattern over and over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82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there are more than one atom type in the solid (different looking Coulomb potentials) those</a:t>
            </a:r>
            <a:r>
              <a:rPr lang="en-US" baseline="0" dirty="0"/>
              <a:t> same Coulomb potentials will repeat themselves in the same pattern over and over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65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there are more than one atom type in the solid (different looking Coulomb potentials) those</a:t>
            </a:r>
            <a:r>
              <a:rPr lang="en-US" baseline="0" dirty="0"/>
              <a:t> same Coulomb potentials will repeat themselves in the same pattern over and over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1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there are more than one atom type in the solid (different looking Coulomb potentials) those</a:t>
            </a:r>
            <a:r>
              <a:rPr lang="en-US" baseline="0" dirty="0"/>
              <a:t> same Coulomb potentials will repeat themselves in the same pattern over and over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1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Known</a:t>
            </a:r>
            <a:r>
              <a:rPr lang="en-US" baseline="0" dirty="0"/>
              <a:t> as “empty” since you are not considering potential of ions (</a:t>
            </a:r>
            <a:r>
              <a:rPr lang="en-US" baseline="0" dirty="0" err="1"/>
              <a:t>Sommerfeld</a:t>
            </a:r>
            <a:r>
              <a:rPr lang="en-US" baseline="0" dirty="0"/>
              <a:t> approx.), almost as if they weren’t there</a:t>
            </a:r>
            <a:endParaRPr lang="en-US" dirty="0"/>
          </a:p>
          <a:p>
            <a:r>
              <a:rPr lang="en-US" dirty="0"/>
              <a:t>Could also use BCC primitive lattice, but would be a little more complex to understand. SC easier but have to remember that not all </a:t>
            </a:r>
            <a:r>
              <a:rPr lang="en-US" dirty="0" err="1"/>
              <a:t>h,k,l’s</a:t>
            </a:r>
            <a:r>
              <a:rPr lang="en-US"/>
              <a:t> allowed.</a:t>
            </a:r>
            <a:endParaRPr 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1DB93A-054E-468C-A60B-53D5BF5023F9}" type="slidenum">
              <a:rPr lang="en-US" smtClean="0">
                <a:latin typeface="Times New Roman" panose="02020603050405020304" pitchFamily="18" charset="0"/>
              </a:rPr>
              <a:pPr/>
              <a:t>3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74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if there are more than one atom type in the solid (different looking Coulomb potentials) those</a:t>
            </a:r>
            <a:r>
              <a:rPr lang="en-US" baseline="0" dirty="0"/>
              <a:t> same Coulomb potentials will repeat themselves in the same pattern over and over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374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ABE2A3-F123-4E7D-B25A-AF4F2EF7DDD1}" type="slidenum">
              <a:rPr 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Write Y on board</a:t>
            </a:r>
          </a:p>
        </p:txBody>
      </p:sp>
    </p:spTree>
    <p:extLst>
      <p:ext uri="{BB962C8B-B14F-4D97-AF65-F5344CB8AC3E}">
        <p14:creationId xmlns:p14="http://schemas.microsoft.com/office/powerpoint/2010/main" val="14476178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ABE2A3-F123-4E7D-B25A-AF4F2EF7DDD1}" type="slidenum">
              <a:rPr lang="en-US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Write Y on board</a:t>
            </a:r>
          </a:p>
        </p:txBody>
      </p:sp>
    </p:spTree>
    <p:extLst>
      <p:ext uri="{BB962C8B-B14F-4D97-AF65-F5344CB8AC3E}">
        <p14:creationId xmlns:p14="http://schemas.microsoft.com/office/powerpoint/2010/main" val="1511270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had more time, I might go over this a bit more. It’s related to Fourier transforms. It is somewhat valuable once you really understand it, but arguably more important things to understand at this level.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210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Last time we would have used sine and cosines in region 0 to a. What is an alternative approach? Exponents will be easier for derivatives as we already have exponents using our Bloch approach. </a:t>
            </a:r>
          </a:p>
          <a:p>
            <a:endParaRPr lang="en-US" dirty="0"/>
          </a:p>
          <a:p>
            <a:r>
              <a:rPr lang="en-US" dirty="0"/>
              <a:t>In a past class, I tried switching one of these letters to Q, but students complained about it being too confusing, so I’m sticking with the book.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B340AF-912C-4062-8B63-FF29B0BF3D9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539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Last time we would have used sine and cosines in region 0 to a. What is an alternative approach? Exponents will be easier for derivatives as we already have exponents using our Bloch approach. </a:t>
            </a:r>
          </a:p>
          <a:p>
            <a:endParaRPr lang="en-US" dirty="0"/>
          </a:p>
          <a:p>
            <a:r>
              <a:rPr lang="en-US" dirty="0"/>
              <a:t>In a past class, I tried switching one of these letters to Q, but students complained about it being too confusing, so I’m sticking with the book.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B340AF-912C-4062-8B63-FF29B0BF3D9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197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Last time we would have used sine and cosines in region 0 to a. What is an alternative approach? Exponents will be easier for derivatives as we already have exponents using our Bloch approach. </a:t>
            </a:r>
          </a:p>
          <a:p>
            <a:endParaRPr lang="en-US" dirty="0"/>
          </a:p>
          <a:p>
            <a:r>
              <a:rPr lang="en-US" dirty="0"/>
              <a:t>In a past class, I tried switching one of these letters to Q, but students complained about it being too confusing, so I’m sticking with the book.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B340AF-912C-4062-8B63-FF29B0BF3D9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6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Last time we would have used sine and cosines in region 0 to a. What is an alternative approach? Exponents will be easier for derivatives as we already have exponents using our Bloch approach. </a:t>
            </a:r>
          </a:p>
          <a:p>
            <a:endParaRPr lang="en-US" dirty="0"/>
          </a:p>
          <a:p>
            <a:r>
              <a:rPr lang="en-US" dirty="0"/>
              <a:t>In a past class, I tried switching one of these letters to Q, but students complained about it being too confusing, so I’m sticking with the book.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B340AF-912C-4062-8B63-FF29B0BF3D9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208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Last time we would have used sine and cosines in region 0 to a. What is an alternative approach? Exponents will be easier for derivatives as we already have exponents using our Bloch approach. </a:t>
            </a:r>
          </a:p>
          <a:p>
            <a:endParaRPr lang="en-US" dirty="0"/>
          </a:p>
          <a:p>
            <a:r>
              <a:rPr lang="en-US" dirty="0"/>
              <a:t>In a past class, I tried switching one of these letters to Q, but students complained about it being too confusing, so I’m sticking with the book.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B340AF-912C-4062-8B63-FF29B0BF3D9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630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Last time we would have used sine and cosines in region 0 to a. What is an alternative approach? Exponents will be easier for derivatives as we already have exponents using our Bloch approach. </a:t>
            </a:r>
          </a:p>
          <a:p>
            <a:endParaRPr lang="en-US" dirty="0"/>
          </a:p>
          <a:p>
            <a:r>
              <a:rPr lang="en-US" dirty="0"/>
              <a:t>In a past class, I tried switching one of these letters to Q, but students complained about it being too confusing, so I’m sticking with the book.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8B340AF-912C-4062-8B63-FF29B0BF3D9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2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Known</a:t>
            </a:r>
            <a:r>
              <a:rPr lang="en-US" baseline="0" dirty="0"/>
              <a:t> as “empty” since you are not considering potential of ions (</a:t>
            </a:r>
            <a:r>
              <a:rPr lang="en-US" baseline="0" dirty="0" err="1"/>
              <a:t>Sommerfeld</a:t>
            </a:r>
            <a:r>
              <a:rPr lang="en-US" baseline="0" dirty="0"/>
              <a:t> approx.), almost as if they weren’t there</a:t>
            </a:r>
            <a:endParaRPr lang="en-US" dirty="0"/>
          </a:p>
          <a:p>
            <a:r>
              <a:rPr lang="en-US" dirty="0"/>
              <a:t>Could also use BCC primitive lattice, but would be a little more complex to understand. SC easier but have to remember that not all </a:t>
            </a:r>
            <a:r>
              <a:rPr lang="en-US" dirty="0" err="1"/>
              <a:t>h,k,l’s</a:t>
            </a:r>
            <a:r>
              <a:rPr lang="en-US"/>
              <a:t> allowed.</a:t>
            </a:r>
            <a:endParaRPr 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1DB93A-054E-468C-A60B-53D5BF5023F9}" type="slidenum">
              <a:rPr lang="en-US" smtClean="0">
                <a:latin typeface="Times New Roman" panose="02020603050405020304" pitchFamily="18" charset="0"/>
              </a:rPr>
              <a:pPr/>
              <a:t>4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823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(I changed</a:t>
            </a:r>
            <a:r>
              <a:rPr lang="en-US" baseline="0" dirty="0"/>
              <a:t> the sign in the periodic formulas and matrix)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94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(I changed</a:t>
            </a:r>
            <a:r>
              <a:rPr lang="en-US" baseline="0" dirty="0"/>
              <a:t> the sign in the periodic formulas and matrix)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937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(I changed</a:t>
            </a:r>
            <a:r>
              <a:rPr lang="en-US" baseline="0" dirty="0"/>
              <a:t> the sign in the periodic formulas and matrix)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177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Have them figure out first two lines of matrix.</a:t>
            </a:r>
          </a:p>
          <a:p>
            <a:r>
              <a:rPr lang="en-US" dirty="0"/>
              <a:t>(The lack of a negative</a:t>
            </a:r>
            <a:r>
              <a:rPr lang="en-US" baseline="0" dirty="0"/>
              <a:t> sign is correct in periodic form. You have to solve for si2(a) and that switches </a:t>
            </a:r>
            <a:r>
              <a:rPr lang="en-US" baseline="0"/>
              <a:t>the sign.)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62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Minus sign in exponent comes from reordering the equation</a:t>
            </a:r>
          </a:p>
          <a:p>
            <a:endParaRPr lang="en-US" dirty="0"/>
          </a:p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Have them figure out first two lines of matrix.</a:t>
            </a:r>
          </a:p>
          <a:p>
            <a:r>
              <a:rPr lang="en-US" dirty="0"/>
              <a:t>(The lack of a negative</a:t>
            </a:r>
            <a:r>
              <a:rPr lang="en-US" baseline="0" dirty="0"/>
              <a:t> sign is correct in periodic form. You have to solve for si2(a) and that switches the sign.)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26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Have them figure out first two lines of matrix.</a:t>
            </a:r>
          </a:p>
          <a:p>
            <a:r>
              <a:rPr lang="en-US" dirty="0"/>
              <a:t>(The lack of a negative</a:t>
            </a:r>
            <a:r>
              <a:rPr lang="en-US" baseline="0" dirty="0"/>
              <a:t> sign is correct in periodic form. You have to solve for si2(a) and that switches </a:t>
            </a:r>
            <a:r>
              <a:rPr lang="en-US" baseline="0"/>
              <a:t>the sign.)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553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Don’t get enough info on K and kappa if don’t use </a:t>
            </a:r>
            <a:r>
              <a:rPr lang="en-US" dirty="0" err="1"/>
              <a:t>bloch’s</a:t>
            </a:r>
            <a:r>
              <a:rPr lang="en-US" dirty="0"/>
              <a:t> theorem. </a:t>
            </a:r>
          </a:p>
          <a:p>
            <a:r>
              <a:rPr lang="en-US" dirty="0"/>
              <a:t>Doesn’t matter if use Bloch’s theorem on si1 or si2 for equation 3</a:t>
            </a:r>
          </a:p>
          <a:p>
            <a:r>
              <a:rPr lang="en-US" dirty="0"/>
              <a:t>On equation 4, we use </a:t>
            </a:r>
            <a:r>
              <a:rPr lang="en-US" dirty="0" err="1"/>
              <a:t>bloch’s</a:t>
            </a:r>
            <a:r>
              <a:rPr lang="en-US" dirty="0"/>
              <a:t> theorem on both </a:t>
            </a:r>
            <a:r>
              <a:rPr lang="en-US" dirty="0" err="1"/>
              <a:t>si’s</a:t>
            </a:r>
            <a:endParaRPr lang="en-US" dirty="0"/>
          </a:p>
          <a:p>
            <a:r>
              <a:rPr lang="en-US" dirty="0"/>
              <a:t>Have A, B, C and D in each equation, so use matrix form</a:t>
            </a:r>
          </a:p>
          <a:p>
            <a:r>
              <a:rPr lang="en-US" dirty="0"/>
              <a:t>Have them figure out first two lines of matrix.</a:t>
            </a:r>
          </a:p>
          <a:p>
            <a:r>
              <a:rPr lang="en-US" dirty="0"/>
              <a:t>(The lack of a negative</a:t>
            </a:r>
            <a:r>
              <a:rPr lang="en-US" baseline="0" dirty="0"/>
              <a:t> sign is correct in periodic form. You have to solve for si2(a) and that switches </a:t>
            </a:r>
            <a:r>
              <a:rPr lang="en-US" baseline="0"/>
              <a:t>the sign.)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0FD6FA5-9D44-450A-BCA3-10121DACA0AF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Known</a:t>
            </a:r>
            <a:r>
              <a:rPr lang="en-US" baseline="0" dirty="0"/>
              <a:t> as “empty” since you are not considering potential of ions (</a:t>
            </a:r>
            <a:r>
              <a:rPr lang="en-US" baseline="0" dirty="0" err="1"/>
              <a:t>Sommerfeld</a:t>
            </a:r>
            <a:r>
              <a:rPr lang="en-US" baseline="0" dirty="0"/>
              <a:t> approx.), almost as if they weren’t there</a:t>
            </a:r>
            <a:endParaRPr lang="en-US" dirty="0"/>
          </a:p>
          <a:p>
            <a:r>
              <a:rPr lang="en-US" dirty="0"/>
              <a:t>Could also use BCC primitive lattice, but would be a little more complex to understand. SC easier but have to remember that not all </a:t>
            </a:r>
            <a:r>
              <a:rPr lang="en-US" dirty="0" err="1"/>
              <a:t>h,k,l’s</a:t>
            </a:r>
            <a:r>
              <a:rPr lang="en-US"/>
              <a:t> allowed.</a:t>
            </a:r>
            <a:endParaRPr 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2F1DB93A-054E-468C-A60B-53D5BF5023F9}" type="slidenum">
              <a:rPr lang="en-US" smtClean="0">
                <a:latin typeface="Times New Roman" panose="02020603050405020304" pitchFamily="18" charset="0"/>
              </a:rPr>
              <a:pPr/>
              <a:t>5</a:t>
            </a:fld>
            <a:endParaRPr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4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21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3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3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4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Along 110, you’d also get a y squared term for 000, but x=y, so increases by a factor of two.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33B7CD-79C9-4246-8412-22C6830BF55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5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97EE9-4FF9-42E1-93C1-48A5B921FA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97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F56F6-D8B1-4C96-B65B-B5C6C73620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66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88E78-DFDF-443C-BF7C-7D82CB7E24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338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7F3FB-FAF3-4245-A86A-12DF05A3DF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468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50284-490A-4A82-80D1-A0B5EF9153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97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52068-4CE2-4558-9711-A6AEAB94F8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187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96E1F-CFFF-4CB7-A3C2-3D6DBA3CC8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10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0833E-DDC3-44EA-9E1B-B14D67D8ED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A290-7E11-4CF3-B055-8E808A731D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5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154E-B2A3-4204-84AF-E829C92A2A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93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43D4-F25A-4173-9357-A390DD2C93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EF52A-68A4-4FE4-BFC2-D90B309EFAF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87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75224-0492-443A-A8FD-390615C9F7F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243C4-F83D-4B11-AFE9-2BCDA8F2CC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70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262FB-A3CD-423C-BA7A-722893564D3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6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1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21F781FB-2067-43E2-861A-E4032C4DB1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5" r:id="rId2"/>
    <p:sldLayoutId id="2147484196" r:id="rId3"/>
    <p:sldLayoutId id="2147484197" r:id="rId4"/>
    <p:sldLayoutId id="2147484198" r:id="rId5"/>
    <p:sldLayoutId id="2147484199" r:id="rId6"/>
    <p:sldLayoutId id="2147484200" r:id="rId7"/>
    <p:sldLayoutId id="2147484201" r:id="rId8"/>
    <p:sldLayoutId id="2147484202" r:id="rId9"/>
    <p:sldLayoutId id="2147484203" r:id="rId10"/>
    <p:sldLayoutId id="2147484204" r:id="rId11"/>
    <p:sldLayoutId id="2147484205" r:id="rId12"/>
    <p:sldLayoutId id="2147484206" r:id="rId13"/>
    <p:sldLayoutId id="2147484207" r:id="rId14"/>
    <p:sldLayoutId id="2147484208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6.bin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1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9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0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8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2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19.bin"/><Relationship Id="rId28" Type="http://schemas.openxmlformats.org/officeDocument/2006/relationships/image" Target="../media/image22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21.bin"/><Relationship Id="rId30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2.jpeg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9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image" Target="../media/image44.png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image" Target="../media/image44.png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6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2" Type="http://schemas.openxmlformats.org/officeDocument/2006/relationships/notesSlide" Target="../notesSlides/notesSlide34.xml"/><Relationship Id="rId16" Type="http://schemas.openxmlformats.org/officeDocument/2006/relationships/image" Target="../media/image4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2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9.bin"/><Relationship Id="rId2" Type="http://schemas.openxmlformats.org/officeDocument/2006/relationships/notesSlide" Target="../notesSlides/notesSlide35.xml"/><Relationship Id="rId16" Type="http://schemas.openxmlformats.org/officeDocument/2006/relationships/image" Target="../media/image48.wmf"/><Relationship Id="rId20" Type="http://schemas.openxmlformats.org/officeDocument/2006/relationships/image" Target="../media/image4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9.bin"/><Relationship Id="rId2" Type="http://schemas.openxmlformats.org/officeDocument/2006/relationships/notesSlide" Target="../notesSlides/notesSlide36.xml"/><Relationship Id="rId16" Type="http://schemas.openxmlformats.org/officeDocument/2006/relationships/image" Target="../media/image48.wmf"/><Relationship Id="rId20" Type="http://schemas.openxmlformats.org/officeDocument/2006/relationships/image" Target="../media/image46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7" Type="http://schemas.openxmlformats.org/officeDocument/2006/relationships/oleObject" Target="../embeddings/oleObject8.bin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3464-88A1-492B-B309-C5939331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435280" cy="1139825"/>
          </a:xfrm>
        </p:spPr>
        <p:txBody>
          <a:bodyPr/>
          <a:lstStyle/>
          <a:p>
            <a:pPr algn="ctr"/>
            <a:r>
              <a:rPr lang="en-US" dirty="0"/>
              <a:t>Calculating Energy Bands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6D9E5-7662-45D8-B026-64B94105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most energy bands look a lot like free electron bands with some modifications at the Brillouin Zone edge, then we mainly need to know how to draw the free electron bands!</a:t>
            </a:r>
          </a:p>
          <a:p>
            <a:r>
              <a:rPr lang="en-US" dirty="0"/>
              <a:t>But now along all interesting directions within the Brillouin Zone.</a:t>
            </a:r>
          </a:p>
        </p:txBody>
      </p:sp>
    </p:spTree>
    <p:extLst>
      <p:ext uri="{BB962C8B-B14F-4D97-AF65-F5344CB8AC3E}">
        <p14:creationId xmlns:p14="http://schemas.microsoft.com/office/powerpoint/2010/main" val="6445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</p:spTree>
    <p:extLst>
      <p:ext uri="{BB962C8B-B14F-4D97-AF65-F5344CB8AC3E}">
        <p14:creationId xmlns:p14="http://schemas.microsoft.com/office/powerpoint/2010/main" val="282475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0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2437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4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03" grpId="0" autoUpdateAnimBg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2437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EC579D92-5A37-4A27-9E25-B0983475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98874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if we plotted along [110]?</a:t>
            </a:r>
          </a:p>
        </p:txBody>
      </p:sp>
    </p:spTree>
    <p:extLst>
      <p:ext uri="{BB962C8B-B14F-4D97-AF65-F5344CB8AC3E}">
        <p14:creationId xmlns:p14="http://schemas.microsoft.com/office/powerpoint/2010/main" val="18743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03" grpId="0" autoUpdateAnimBg="0"/>
      <p:bldP spid="9" grpId="0" animBg="1"/>
      <p:bldP spid="29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2437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EC579D92-5A37-4A27-9E25-B0983475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98874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if we plotted along [110]?</a:t>
            </a:r>
          </a:p>
        </p:txBody>
      </p:sp>
      <p:sp>
        <p:nvSpPr>
          <p:cNvPr id="30" name="Text Box 38">
            <a:extLst>
              <a:ext uri="{FF2B5EF4-FFF2-40B4-BE49-F238E27FC236}">
                <a16:creationId xmlns:a16="http://schemas.microsoft.com/office/drawing/2014/main" id="{37313637-27DA-4F8A-9A61-CFAEF7AB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00" y="339776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other values of </a:t>
            </a:r>
            <a:r>
              <a:rPr lang="en-US" sz="1800" dirty="0" err="1"/>
              <a:t>h,k,l</a:t>
            </a:r>
            <a:r>
              <a:rPr lang="en-US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86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03" grpId="0" autoUpdateAnimBg="0"/>
      <p:bldP spid="9" grpId="0" animBg="1"/>
      <p:bldP spid="29" grpId="0" uiExpand="1" build="p" autoUpdateAnimBg="0"/>
      <p:bldP spid="30" grpId="0" uiExpand="1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2437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152400" y="38735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{110}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EC579D92-5A37-4A27-9E25-B0983475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98874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if we plotted along [110]?</a:t>
            </a:r>
          </a:p>
        </p:txBody>
      </p:sp>
      <p:sp>
        <p:nvSpPr>
          <p:cNvPr id="30" name="Text Box 38">
            <a:extLst>
              <a:ext uri="{FF2B5EF4-FFF2-40B4-BE49-F238E27FC236}">
                <a16:creationId xmlns:a16="http://schemas.microsoft.com/office/drawing/2014/main" id="{37313637-27DA-4F8A-9A61-CFAEF7AB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00" y="339776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other values of </a:t>
            </a:r>
            <a:r>
              <a:rPr lang="en-US" sz="1800" dirty="0" err="1"/>
              <a:t>h,k,l</a:t>
            </a:r>
            <a:r>
              <a:rPr lang="en-US" sz="1800" dirty="0"/>
              <a:t>?</a:t>
            </a:r>
          </a:p>
        </p:txBody>
      </p:sp>
      <p:sp>
        <p:nvSpPr>
          <p:cNvPr id="31" name="Text Box 38">
            <a:extLst>
              <a:ext uri="{FF2B5EF4-FFF2-40B4-BE49-F238E27FC236}">
                <a16:creationId xmlns:a16="http://schemas.microsoft.com/office/drawing/2014/main" id="{6C567B55-F2BD-4095-A3A0-AFC4C8F8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72" y="4281610"/>
            <a:ext cx="1568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Is it just 110 or the family? </a:t>
            </a:r>
          </a:p>
        </p:txBody>
      </p:sp>
    </p:spTree>
    <p:extLst>
      <p:ext uri="{BB962C8B-B14F-4D97-AF65-F5344CB8AC3E}">
        <p14:creationId xmlns:p14="http://schemas.microsoft.com/office/powerpoint/2010/main" val="183645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19" grpId="0" autoUpdateAnimBg="0"/>
      <p:bldP spid="208903" grpId="0" autoUpdateAnimBg="0"/>
      <p:bldP spid="9" grpId="0" animBg="1"/>
      <p:bldP spid="29" grpId="0" uiExpand="1" build="p" autoUpdateAnimBg="0"/>
      <p:bldP spid="30" grpId="0" uiExpand="1" build="p" autoUpdateAnimBg="0"/>
      <p:bldP spid="31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2437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152400" y="38735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{110}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057400" y="3873500"/>
            <a:ext cx="4733925" cy="417513"/>
            <a:chOff x="1296" y="2160"/>
            <a:chExt cx="2982" cy="263"/>
          </a:xfrm>
        </p:grpSpPr>
        <p:graphicFrame>
          <p:nvGraphicFramePr>
            <p:cNvPr id="56347" name="Object 14"/>
            <p:cNvGraphicFramePr>
              <a:graphicFrameLocks noChangeAspect="1"/>
            </p:cNvGraphicFramePr>
            <p:nvPr/>
          </p:nvGraphicFramePr>
          <p:xfrm>
            <a:off x="3043" y="2160"/>
            <a:ext cx="123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93760" imgH="253800" progId="Equation.3">
                    <p:embed/>
                  </p:oleObj>
                </mc:Choice>
                <mc:Fallback>
                  <p:oleObj name="Equation" r:id="rId7" imgW="1193760" imgH="253800" progId="Equation.3">
                    <p:embed/>
                    <p:pic>
                      <p:nvPicPr>
                        <p:cNvPr id="56347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2160"/>
                          <a:ext cx="123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8" name="Object 15"/>
            <p:cNvGraphicFramePr>
              <a:graphicFrameLocks noChangeAspect="1"/>
            </p:cNvGraphicFramePr>
            <p:nvPr/>
          </p:nvGraphicFramePr>
          <p:xfrm>
            <a:off x="1296" y="2160"/>
            <a:ext cx="1511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460500" imgH="228600" progId="Equation.3">
                    <p:embed/>
                  </p:oleObj>
                </mc:Choice>
                <mc:Fallback>
                  <p:oleObj name="Equation" r:id="rId9" imgW="1460500" imgH="228600" progId="Equation.3">
                    <p:embed/>
                    <p:pic>
                      <p:nvPicPr>
                        <p:cNvPr id="56348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160"/>
                          <a:ext cx="1511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EC579D92-5A37-4A27-9E25-B0983475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98874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if we plotted along [110]?</a:t>
            </a:r>
          </a:p>
        </p:txBody>
      </p:sp>
      <p:sp>
        <p:nvSpPr>
          <p:cNvPr id="30" name="Text Box 38">
            <a:extLst>
              <a:ext uri="{FF2B5EF4-FFF2-40B4-BE49-F238E27FC236}">
                <a16:creationId xmlns:a16="http://schemas.microsoft.com/office/drawing/2014/main" id="{37313637-27DA-4F8A-9A61-CFAEF7AB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00" y="339776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other values of </a:t>
            </a:r>
            <a:r>
              <a:rPr lang="en-US" sz="1800" dirty="0" err="1"/>
              <a:t>h,k,l</a:t>
            </a:r>
            <a:r>
              <a:rPr lang="en-US" sz="1800" dirty="0"/>
              <a:t>?</a:t>
            </a:r>
          </a:p>
        </p:txBody>
      </p:sp>
      <p:sp>
        <p:nvSpPr>
          <p:cNvPr id="31" name="Text Box 38">
            <a:extLst>
              <a:ext uri="{FF2B5EF4-FFF2-40B4-BE49-F238E27FC236}">
                <a16:creationId xmlns:a16="http://schemas.microsoft.com/office/drawing/2014/main" id="{6C567B55-F2BD-4095-A3A0-AFC4C8F8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72" y="4281610"/>
            <a:ext cx="1568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Is it just 110 or the family? </a:t>
            </a:r>
          </a:p>
        </p:txBody>
      </p:sp>
    </p:spTree>
    <p:extLst>
      <p:ext uri="{BB962C8B-B14F-4D97-AF65-F5344CB8AC3E}">
        <p14:creationId xmlns:p14="http://schemas.microsoft.com/office/powerpoint/2010/main" val="27254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19" grpId="0" autoUpdateAnimBg="0"/>
      <p:bldP spid="208903" grpId="0" autoUpdateAnimBg="0"/>
      <p:bldP spid="9" grpId="0" animBg="1"/>
      <p:bldP spid="29" grpId="0" uiExpand="1" build="p" autoUpdateAnimBg="0"/>
      <p:bldP spid="30" grpId="0" uiExpand="1" build="p" autoUpdateAnimBg="0"/>
      <p:bldP spid="31" grpId="0" uiExpand="1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24371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152400" y="38735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{110}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057400" y="3873500"/>
            <a:ext cx="4733925" cy="417513"/>
            <a:chOff x="1296" y="2160"/>
            <a:chExt cx="2982" cy="263"/>
          </a:xfrm>
        </p:grpSpPr>
        <p:graphicFrame>
          <p:nvGraphicFramePr>
            <p:cNvPr id="56347" name="Object 14"/>
            <p:cNvGraphicFramePr>
              <a:graphicFrameLocks noChangeAspect="1"/>
            </p:cNvGraphicFramePr>
            <p:nvPr/>
          </p:nvGraphicFramePr>
          <p:xfrm>
            <a:off x="3043" y="2160"/>
            <a:ext cx="123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93760" imgH="253800" progId="Equation.3">
                    <p:embed/>
                  </p:oleObj>
                </mc:Choice>
                <mc:Fallback>
                  <p:oleObj name="Equation" r:id="rId7" imgW="1193760" imgH="253800" progId="Equation.3">
                    <p:embed/>
                    <p:pic>
                      <p:nvPicPr>
                        <p:cNvPr id="56347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2160"/>
                          <a:ext cx="123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8" name="Object 15"/>
            <p:cNvGraphicFramePr>
              <a:graphicFrameLocks noChangeAspect="1"/>
            </p:cNvGraphicFramePr>
            <p:nvPr/>
          </p:nvGraphicFramePr>
          <p:xfrm>
            <a:off x="1296" y="2160"/>
            <a:ext cx="1511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460500" imgH="228600" progId="Equation.3">
                    <p:embed/>
                  </p:oleObj>
                </mc:Choice>
                <mc:Fallback>
                  <p:oleObj name="Equation" r:id="rId9" imgW="1460500" imgH="228600" progId="Equation.3">
                    <p:embed/>
                    <p:pic>
                      <p:nvPicPr>
                        <p:cNvPr id="56348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160"/>
                          <a:ext cx="1511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981200" y="4940300"/>
            <a:ext cx="6113463" cy="417513"/>
            <a:chOff x="1248" y="2832"/>
            <a:chExt cx="3851" cy="263"/>
          </a:xfrm>
        </p:grpSpPr>
        <p:graphicFrame>
          <p:nvGraphicFramePr>
            <p:cNvPr id="56345" name="Object 12"/>
            <p:cNvGraphicFramePr>
              <a:graphicFrameLocks noChangeAspect="1"/>
            </p:cNvGraphicFramePr>
            <p:nvPr/>
          </p:nvGraphicFramePr>
          <p:xfrm>
            <a:off x="1248" y="2832"/>
            <a:ext cx="1627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74800" imgH="228600" progId="Equation.3">
                    <p:embed/>
                  </p:oleObj>
                </mc:Choice>
                <mc:Fallback>
                  <p:oleObj name="Equation" r:id="rId11" imgW="1574800" imgH="228600" progId="Equation.3">
                    <p:embed/>
                    <p:pic>
                      <p:nvPicPr>
                        <p:cNvPr id="56345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32"/>
                          <a:ext cx="1627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6" name="Object 13"/>
            <p:cNvGraphicFramePr>
              <a:graphicFrameLocks noChangeAspect="1"/>
            </p:cNvGraphicFramePr>
            <p:nvPr/>
          </p:nvGraphicFramePr>
          <p:xfrm>
            <a:off x="3024" y="2832"/>
            <a:ext cx="207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005729" imgH="253890" progId="Equation.3">
                    <p:embed/>
                  </p:oleObj>
                </mc:Choice>
                <mc:Fallback>
                  <p:oleObj name="Equation" r:id="rId13" imgW="2005729" imgH="253890" progId="Equation.3">
                    <p:embed/>
                    <p:pic>
                      <p:nvPicPr>
                        <p:cNvPr id="56346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832"/>
                          <a:ext cx="207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981200" y="4392612"/>
            <a:ext cx="4810125" cy="417513"/>
            <a:chOff x="1248" y="2487"/>
            <a:chExt cx="3030" cy="263"/>
          </a:xfrm>
        </p:grpSpPr>
        <p:graphicFrame>
          <p:nvGraphicFramePr>
            <p:cNvPr id="56341" name="Object 8"/>
            <p:cNvGraphicFramePr>
              <a:graphicFrameLocks noChangeAspect="1"/>
            </p:cNvGraphicFramePr>
            <p:nvPr/>
          </p:nvGraphicFramePr>
          <p:xfrm>
            <a:off x="3043" y="2487"/>
            <a:ext cx="123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193760" imgH="253800" progId="Equation.3">
                    <p:embed/>
                  </p:oleObj>
                </mc:Choice>
                <mc:Fallback>
                  <p:oleObj name="Equation" r:id="rId15" imgW="1193760" imgH="253800" progId="Equation.3">
                    <p:embed/>
                    <p:pic>
                      <p:nvPicPr>
                        <p:cNvPr id="56341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2487"/>
                          <a:ext cx="123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2" name="Object 9"/>
            <p:cNvGraphicFramePr>
              <a:graphicFrameLocks noChangeAspect="1"/>
            </p:cNvGraphicFramePr>
            <p:nvPr/>
          </p:nvGraphicFramePr>
          <p:xfrm>
            <a:off x="1248" y="2496"/>
            <a:ext cx="1667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612900" imgH="228600" progId="Equation.3">
                    <p:embed/>
                  </p:oleObj>
                </mc:Choice>
                <mc:Fallback>
                  <p:oleObj name="Equation" r:id="rId17" imgW="1612900" imgH="228600" progId="Equation.3">
                    <p:embed/>
                    <p:pic>
                      <p:nvPicPr>
                        <p:cNvPr id="56342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496"/>
                          <a:ext cx="1667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EC579D92-5A37-4A27-9E25-B0983475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98874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if we plotted along [110]?</a:t>
            </a:r>
          </a:p>
        </p:txBody>
      </p:sp>
      <p:sp>
        <p:nvSpPr>
          <p:cNvPr id="30" name="Text Box 38">
            <a:extLst>
              <a:ext uri="{FF2B5EF4-FFF2-40B4-BE49-F238E27FC236}">
                <a16:creationId xmlns:a16="http://schemas.microsoft.com/office/drawing/2014/main" id="{37313637-27DA-4F8A-9A61-CFAEF7AB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00" y="339776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other values of </a:t>
            </a:r>
            <a:r>
              <a:rPr lang="en-US" sz="1800" dirty="0" err="1"/>
              <a:t>h,k,l</a:t>
            </a:r>
            <a:r>
              <a:rPr lang="en-US" sz="1800" dirty="0"/>
              <a:t>?</a:t>
            </a:r>
          </a:p>
        </p:txBody>
      </p:sp>
      <p:sp>
        <p:nvSpPr>
          <p:cNvPr id="31" name="Text Box 38">
            <a:extLst>
              <a:ext uri="{FF2B5EF4-FFF2-40B4-BE49-F238E27FC236}">
                <a16:creationId xmlns:a16="http://schemas.microsoft.com/office/drawing/2014/main" id="{6C567B55-F2BD-4095-A3A0-AFC4C8F8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72" y="4281610"/>
            <a:ext cx="1568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Is it just 110 or the family? </a:t>
            </a:r>
          </a:p>
        </p:txBody>
      </p:sp>
    </p:spTree>
    <p:extLst>
      <p:ext uri="{BB962C8B-B14F-4D97-AF65-F5344CB8AC3E}">
        <p14:creationId xmlns:p14="http://schemas.microsoft.com/office/powerpoint/2010/main" val="208968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19" grpId="0" autoUpdateAnimBg="0"/>
      <p:bldP spid="208903" grpId="0" autoUpdateAnimBg="0"/>
      <p:bldP spid="9" grpId="0" animBg="1"/>
      <p:bldP spid="29" grpId="0" uiExpand="1" build="p" autoUpdateAnimBg="0"/>
      <p:bldP spid="30" grpId="0" uiExpand="1" build="p" autoUpdateAnimBg="0"/>
      <p:bldP spid="31" grpId="0" uiExpand="1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152400" y="31877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{000}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3" name="Object 3"/>
          <p:cNvGraphicFramePr>
            <a:graphicFrameLocks noChangeAspect="1"/>
          </p:cNvGraphicFramePr>
          <p:nvPr/>
        </p:nvGraphicFramePr>
        <p:xfrm>
          <a:off x="2057400" y="3035300"/>
          <a:ext cx="2590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3">
                  <p:embed/>
                </p:oleObj>
              </mc:Choice>
              <mc:Fallback>
                <p:oleObj name="Equation" r:id="rId5" imgW="1714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35300"/>
                        <a:ext cx="2590800" cy="711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9" name="Text Box 23"/>
          <p:cNvSpPr txBox="1">
            <a:spLocks noChangeArrowheads="1"/>
          </p:cNvSpPr>
          <p:nvPr/>
        </p:nvSpPr>
        <p:spPr bwMode="auto">
          <a:xfrm>
            <a:off x="152400" y="38735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{110}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057400" y="3873500"/>
            <a:ext cx="4733925" cy="417513"/>
            <a:chOff x="1296" y="2160"/>
            <a:chExt cx="2982" cy="263"/>
          </a:xfrm>
        </p:grpSpPr>
        <p:graphicFrame>
          <p:nvGraphicFramePr>
            <p:cNvPr id="56347" name="Object 14"/>
            <p:cNvGraphicFramePr>
              <a:graphicFrameLocks noChangeAspect="1"/>
            </p:cNvGraphicFramePr>
            <p:nvPr/>
          </p:nvGraphicFramePr>
          <p:xfrm>
            <a:off x="3043" y="2160"/>
            <a:ext cx="123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93760" imgH="253800" progId="Equation.3">
                    <p:embed/>
                  </p:oleObj>
                </mc:Choice>
                <mc:Fallback>
                  <p:oleObj name="Equation" r:id="rId7" imgW="11937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2160"/>
                          <a:ext cx="123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8" name="Object 15"/>
            <p:cNvGraphicFramePr>
              <a:graphicFrameLocks noChangeAspect="1"/>
            </p:cNvGraphicFramePr>
            <p:nvPr/>
          </p:nvGraphicFramePr>
          <p:xfrm>
            <a:off x="1296" y="2160"/>
            <a:ext cx="1511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460500" imgH="228600" progId="Equation.3">
                    <p:embed/>
                  </p:oleObj>
                </mc:Choice>
                <mc:Fallback>
                  <p:oleObj name="Equation" r:id="rId9" imgW="146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2160"/>
                          <a:ext cx="1511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981200" y="4940300"/>
            <a:ext cx="6113463" cy="417513"/>
            <a:chOff x="1248" y="2832"/>
            <a:chExt cx="3851" cy="263"/>
          </a:xfrm>
        </p:grpSpPr>
        <p:graphicFrame>
          <p:nvGraphicFramePr>
            <p:cNvPr id="56345" name="Object 12"/>
            <p:cNvGraphicFramePr>
              <a:graphicFrameLocks noChangeAspect="1"/>
            </p:cNvGraphicFramePr>
            <p:nvPr/>
          </p:nvGraphicFramePr>
          <p:xfrm>
            <a:off x="1248" y="2832"/>
            <a:ext cx="1627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74800" imgH="228600" progId="Equation.3">
                    <p:embed/>
                  </p:oleObj>
                </mc:Choice>
                <mc:Fallback>
                  <p:oleObj name="Equation" r:id="rId11" imgW="1574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32"/>
                          <a:ext cx="1627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6" name="Object 13"/>
            <p:cNvGraphicFramePr>
              <a:graphicFrameLocks noChangeAspect="1"/>
            </p:cNvGraphicFramePr>
            <p:nvPr/>
          </p:nvGraphicFramePr>
          <p:xfrm>
            <a:off x="3024" y="2832"/>
            <a:ext cx="207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2005729" imgH="253890" progId="Equation.3">
                    <p:embed/>
                  </p:oleObj>
                </mc:Choice>
                <mc:Fallback>
                  <p:oleObj name="Equation" r:id="rId13" imgW="2005729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832"/>
                          <a:ext cx="207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895600" y="5538788"/>
            <a:ext cx="3511550" cy="417512"/>
            <a:chOff x="1824" y="3216"/>
            <a:chExt cx="2212" cy="263"/>
          </a:xfrm>
        </p:grpSpPr>
        <p:graphicFrame>
          <p:nvGraphicFramePr>
            <p:cNvPr id="56343" name="Object 10"/>
            <p:cNvGraphicFramePr>
              <a:graphicFrameLocks noChangeAspect="1"/>
            </p:cNvGraphicFramePr>
            <p:nvPr/>
          </p:nvGraphicFramePr>
          <p:xfrm>
            <a:off x="1824" y="3216"/>
            <a:ext cx="394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80835" imgH="203112" progId="Equation.3">
                    <p:embed/>
                  </p:oleObj>
                </mc:Choice>
                <mc:Fallback>
                  <p:oleObj name="Equation" r:id="rId15" imgW="380835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216"/>
                          <a:ext cx="394" cy="21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4" name="Object 11"/>
            <p:cNvGraphicFramePr>
              <a:graphicFrameLocks noChangeAspect="1"/>
            </p:cNvGraphicFramePr>
            <p:nvPr/>
          </p:nvGraphicFramePr>
          <p:xfrm>
            <a:off x="3024" y="3216"/>
            <a:ext cx="1012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977476" imgH="253890" progId="Equation.3">
                    <p:embed/>
                  </p:oleObj>
                </mc:Choice>
                <mc:Fallback>
                  <p:oleObj name="Equation" r:id="rId17" imgW="977476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216"/>
                          <a:ext cx="1012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981200" y="4392612"/>
            <a:ext cx="4810125" cy="417513"/>
            <a:chOff x="1248" y="2487"/>
            <a:chExt cx="3030" cy="263"/>
          </a:xfrm>
        </p:grpSpPr>
        <p:graphicFrame>
          <p:nvGraphicFramePr>
            <p:cNvPr id="56341" name="Object 8"/>
            <p:cNvGraphicFramePr>
              <a:graphicFrameLocks noChangeAspect="1"/>
            </p:cNvGraphicFramePr>
            <p:nvPr/>
          </p:nvGraphicFramePr>
          <p:xfrm>
            <a:off x="3043" y="2487"/>
            <a:ext cx="1235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1193760" imgH="253800" progId="Equation.3">
                    <p:embed/>
                  </p:oleObj>
                </mc:Choice>
                <mc:Fallback>
                  <p:oleObj name="Equation" r:id="rId19" imgW="119376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3" y="2487"/>
                          <a:ext cx="1235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2" name="Object 9"/>
            <p:cNvGraphicFramePr>
              <a:graphicFrameLocks noChangeAspect="1"/>
            </p:cNvGraphicFramePr>
            <p:nvPr/>
          </p:nvGraphicFramePr>
          <p:xfrm>
            <a:off x="1248" y="2496"/>
            <a:ext cx="1667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1" imgW="1612900" imgH="228600" progId="Equation.3">
                    <p:embed/>
                  </p:oleObj>
                </mc:Choice>
                <mc:Fallback>
                  <p:oleObj name="Equation" r:id="rId21" imgW="16129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496"/>
                          <a:ext cx="1667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934" name="Text Box 38"/>
          <p:cNvSpPr txBox="1">
            <a:spLocks noChangeArrowheads="1"/>
          </p:cNvSpPr>
          <p:nvPr/>
        </p:nvSpPr>
        <p:spPr bwMode="auto">
          <a:xfrm>
            <a:off x="152400" y="5462588"/>
            <a:ext cx="1828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{G} = {200}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2886075" y="5975350"/>
            <a:ext cx="3521075" cy="438150"/>
            <a:chOff x="1818" y="3491"/>
            <a:chExt cx="2218" cy="276"/>
          </a:xfrm>
        </p:grpSpPr>
        <p:graphicFrame>
          <p:nvGraphicFramePr>
            <p:cNvPr id="56339" name="Object 6"/>
            <p:cNvGraphicFramePr>
              <a:graphicFrameLocks noChangeAspect="1"/>
            </p:cNvGraphicFramePr>
            <p:nvPr/>
          </p:nvGraphicFramePr>
          <p:xfrm>
            <a:off x="1818" y="3491"/>
            <a:ext cx="407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393529" imgH="228501" progId="Equation.3">
                    <p:embed/>
                  </p:oleObj>
                </mc:Choice>
                <mc:Fallback>
                  <p:oleObj name="Equation" r:id="rId23" imgW="393529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8" y="3491"/>
                          <a:ext cx="407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40" name="Object 7"/>
            <p:cNvGraphicFramePr>
              <a:graphicFrameLocks noChangeAspect="1"/>
            </p:cNvGraphicFramePr>
            <p:nvPr/>
          </p:nvGraphicFramePr>
          <p:xfrm>
            <a:off x="3024" y="3504"/>
            <a:ext cx="1012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977476" imgH="253890" progId="Equation.3">
                    <p:embed/>
                  </p:oleObj>
                </mc:Choice>
                <mc:Fallback>
                  <p:oleObj name="Equation" r:id="rId25" imgW="977476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504"/>
                          <a:ext cx="1012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054225" y="6440488"/>
            <a:ext cx="5664200" cy="417512"/>
            <a:chOff x="1294" y="3840"/>
            <a:chExt cx="3568" cy="263"/>
          </a:xfrm>
        </p:grpSpPr>
        <p:graphicFrame>
          <p:nvGraphicFramePr>
            <p:cNvPr id="56337" name="Object 4"/>
            <p:cNvGraphicFramePr>
              <a:graphicFrameLocks noChangeAspect="1"/>
            </p:cNvGraphicFramePr>
            <p:nvPr/>
          </p:nvGraphicFramePr>
          <p:xfrm>
            <a:off x="3024" y="3840"/>
            <a:ext cx="1838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777229" imgH="253890" progId="Equation.3">
                    <p:embed/>
                  </p:oleObj>
                </mc:Choice>
                <mc:Fallback>
                  <p:oleObj name="Equation" r:id="rId27" imgW="1777229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3840"/>
                          <a:ext cx="1838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338" name="Object 5"/>
            <p:cNvGraphicFramePr>
              <a:graphicFrameLocks noChangeAspect="1"/>
            </p:cNvGraphicFramePr>
            <p:nvPr/>
          </p:nvGraphicFramePr>
          <p:xfrm>
            <a:off x="1294" y="3840"/>
            <a:ext cx="1535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485900" imgH="228600" progId="Equation.3">
                    <p:embed/>
                  </p:oleObj>
                </mc:Choice>
                <mc:Fallback>
                  <p:oleObj name="Equation" r:id="rId29" imgW="14859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4" y="3840"/>
                          <a:ext cx="1535" cy="236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7391400" y="2209800"/>
            <a:ext cx="1295400" cy="301625"/>
          </a:xfrm>
          <a:prstGeom prst="borderCallout1">
            <a:avLst>
              <a:gd name="adj1" fmla="val 18750"/>
              <a:gd name="adj2" fmla="val -8333"/>
              <a:gd name="adj3" fmla="val 326568"/>
              <a:gd name="adj4" fmla="val -2745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EC579D92-5A37-4A27-9E25-B09834759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040" y="298874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if we plotted along [110]?</a:t>
            </a:r>
          </a:p>
        </p:txBody>
      </p:sp>
      <p:sp>
        <p:nvSpPr>
          <p:cNvPr id="30" name="Text Box 38">
            <a:extLst>
              <a:ext uri="{FF2B5EF4-FFF2-40B4-BE49-F238E27FC236}">
                <a16:creationId xmlns:a16="http://schemas.microsoft.com/office/drawing/2014/main" id="{37313637-27DA-4F8A-9A61-CFAEF7AB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900" y="3397767"/>
            <a:ext cx="465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What other values of </a:t>
            </a:r>
            <a:r>
              <a:rPr lang="en-US" sz="1800" dirty="0" err="1"/>
              <a:t>h,k,l</a:t>
            </a:r>
            <a:r>
              <a:rPr lang="en-US" sz="1800" dirty="0"/>
              <a:t>?</a:t>
            </a:r>
          </a:p>
        </p:txBody>
      </p:sp>
      <p:sp>
        <p:nvSpPr>
          <p:cNvPr id="31" name="Text Box 38">
            <a:extLst>
              <a:ext uri="{FF2B5EF4-FFF2-40B4-BE49-F238E27FC236}">
                <a16:creationId xmlns:a16="http://schemas.microsoft.com/office/drawing/2014/main" id="{6C567B55-F2BD-4095-A3A0-AFC4C8F8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72" y="4281610"/>
            <a:ext cx="1568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Is it just 110 or the family? </a:t>
            </a:r>
          </a:p>
        </p:txBody>
      </p:sp>
    </p:spTree>
    <p:extLst>
      <p:ext uri="{BB962C8B-B14F-4D97-AF65-F5344CB8AC3E}">
        <p14:creationId xmlns:p14="http://schemas.microsoft.com/office/powerpoint/2010/main" val="48038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 autoUpdateAnimBg="0"/>
      <p:bldP spid="208919" grpId="0" autoUpdateAnimBg="0"/>
      <p:bldP spid="208934" grpId="0" autoUpdateAnimBg="0"/>
      <p:bldP spid="208903" grpId="0" autoUpdateAnimBg="0"/>
      <p:bldP spid="9" grpId="0" animBg="1"/>
      <p:bldP spid="29" grpId="0" uiExpand="1" build="p" autoUpdateAnimBg="0"/>
      <p:bldP spid="30" grpId="0" uiExpand="1" build="p" autoUpdateAnimBg="0"/>
      <p:bldP spid="31" grpId="0" uiExpand="1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Empty Lattice Bands for bcc Lattice: Results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304800" y="1568450"/>
            <a:ext cx="4767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lowest energy empty lattice energy bands along the [100] direction for the bcc lattice are:</a:t>
            </a:r>
          </a:p>
        </p:txBody>
      </p:sp>
      <p:graphicFrame>
        <p:nvGraphicFramePr>
          <p:cNvPr id="244736" name="Object 2"/>
          <p:cNvGraphicFramePr>
            <a:graphicFrameLocks noChangeAspect="1"/>
          </p:cNvGraphicFramePr>
          <p:nvPr/>
        </p:nvGraphicFramePr>
        <p:xfrm>
          <a:off x="5805488" y="1637625"/>
          <a:ext cx="28813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52600" imgH="254000" progId="Equation.3">
                  <p:embed/>
                </p:oleObj>
              </mc:Choice>
              <mc:Fallback>
                <p:oleObj name="Equation" r:id="rId3" imgW="17526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8" y="1637625"/>
                        <a:ext cx="2881312" cy="415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737" name="Object 3"/>
          <p:cNvGraphicFramePr>
            <a:graphicFrameLocks noChangeAspect="1"/>
          </p:cNvGraphicFramePr>
          <p:nvPr/>
        </p:nvGraphicFramePr>
        <p:xfrm>
          <a:off x="281575" y="2165920"/>
          <a:ext cx="8821092" cy="49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11261160" imgH="6300000" progId="Excel.Chart.8">
                  <p:embed/>
                </p:oleObj>
              </mc:Choice>
              <mc:Fallback>
                <p:oleObj name="Chart" r:id="rId5" imgW="11261160" imgH="63000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75" y="2165920"/>
                        <a:ext cx="8821092" cy="49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357313" y="65881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35400" imgH="469900" progId="Equation.3">
                  <p:embed/>
                </p:oleObj>
              </mc:Choice>
              <mc:Fallback>
                <p:oleObj name="Equation" r:id="rId7" imgW="3835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65881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71886" y="2547152"/>
            <a:ext cx="7040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good approximation for BCC monovalent metals.</a:t>
            </a:r>
          </a:p>
        </p:txBody>
      </p:sp>
    </p:spTree>
    <p:extLst>
      <p:ext uri="{BB962C8B-B14F-4D97-AF65-F5344CB8AC3E}">
        <p14:creationId xmlns:p14="http://schemas.microsoft.com/office/powerpoint/2010/main" val="119106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4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autoUpdateAnimBg="0"/>
      <p:bldOleChart spid="244737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48680"/>
            <a:ext cx="8763000" cy="79216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Including a Periodic U(x) in Sch. Eq.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“Realistic” Atomic Potentials in Solids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12776"/>
            <a:ext cx="8686800" cy="2232248"/>
          </a:xfrm>
        </p:spPr>
        <p:txBody>
          <a:bodyPr/>
          <a:lstStyle/>
          <a:p>
            <a:r>
              <a:rPr lang="en-US" sz="3200" dirty="0">
                <a:latin typeface="Palatino Linotype" panose="02040502050505030304" pitchFamily="18" charset="0"/>
              </a:rPr>
              <a:t>Multi-electron atomic potentials are complex</a:t>
            </a:r>
          </a:p>
          <a:p>
            <a:r>
              <a:rPr lang="en-US" sz="3200" dirty="0">
                <a:latin typeface="Palatino Linotype" panose="02040502050505030304" pitchFamily="18" charset="0"/>
              </a:rPr>
              <a:t>Even for hydrogen atom with a “simple” Coulomb potential solutions are quite complex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803" y="2986012"/>
            <a:ext cx="4208934" cy="3789040"/>
          </a:xfrm>
          <a:prstGeom prst="rect">
            <a:avLst/>
          </a:prstGeom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3432"/>
              </p:ext>
            </p:extLst>
          </p:nvPr>
        </p:nvGraphicFramePr>
        <p:xfrm>
          <a:off x="3963987" y="3059906"/>
          <a:ext cx="129222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203040" progId="Equation.3">
                  <p:embed/>
                </p:oleObj>
              </mc:Choice>
              <mc:Fallback>
                <p:oleObj name="Equation" r:id="rId4" imgW="355320" imgH="203040" progId="Equation.3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7" y="3059906"/>
                        <a:ext cx="1292225" cy="738187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92F6AE-824C-CC75-5E9F-E336F520C9D4}"/>
              </a:ext>
            </a:extLst>
          </p:cNvPr>
          <p:cNvSpPr txBox="1"/>
          <p:nvPr/>
        </p:nvSpPr>
        <p:spPr>
          <a:xfrm>
            <a:off x="467544" y="3875977"/>
            <a:ext cx="38884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While these are complex, it turns out that any periodic potential actually shows the general trend, so we can use an easy one to see what happens.</a:t>
            </a:r>
          </a:p>
        </p:txBody>
      </p:sp>
    </p:spTree>
    <p:extLst>
      <p:ext uri="{BB962C8B-B14F-4D97-AF65-F5344CB8AC3E}">
        <p14:creationId xmlns:p14="http://schemas.microsoft.com/office/powerpoint/2010/main" val="155369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01625" y="5373216"/>
          <a:ext cx="28162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419040" progId="Equation.3">
                  <p:embed/>
                </p:oleObj>
              </mc:Choice>
              <mc:Fallback>
                <p:oleObj name="Equation" r:id="rId3" imgW="774360" imgH="419040" progId="Equation.3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5373216"/>
                        <a:ext cx="2816225" cy="1524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5"/>
          <p:cNvGrpSpPr>
            <a:grpSpLocks noChangeAspect="1"/>
          </p:cNvGrpSpPr>
          <p:nvPr/>
        </p:nvGrpSpPr>
        <p:grpSpPr bwMode="auto">
          <a:xfrm>
            <a:off x="-71438" y="3357563"/>
            <a:ext cx="3238501" cy="1944687"/>
            <a:chOff x="135" y="2369"/>
            <a:chExt cx="2040" cy="181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5"/>
          <p:cNvGrpSpPr>
            <a:grpSpLocks noChangeAspect="1"/>
          </p:cNvGrpSpPr>
          <p:nvPr/>
        </p:nvGrpSpPr>
        <p:grpSpPr bwMode="auto">
          <a:xfrm>
            <a:off x="1833563" y="3382963"/>
            <a:ext cx="3238500" cy="1944687"/>
            <a:chOff x="135" y="2369"/>
            <a:chExt cx="2040" cy="1816"/>
          </a:xfrm>
        </p:grpSpPr>
        <p:sp>
          <p:nvSpPr>
            <p:cNvPr id="6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" name="Group 5"/>
          <p:cNvGrpSpPr>
            <a:grpSpLocks noChangeAspect="1"/>
          </p:cNvGrpSpPr>
          <p:nvPr/>
        </p:nvGrpSpPr>
        <p:grpSpPr bwMode="auto">
          <a:xfrm>
            <a:off x="3929063" y="3403600"/>
            <a:ext cx="3238500" cy="1944688"/>
            <a:chOff x="135" y="2369"/>
            <a:chExt cx="2040" cy="1816"/>
          </a:xfrm>
        </p:grpSpPr>
        <p:sp>
          <p:nvSpPr>
            <p:cNvPr id="10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109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9" name="Group 5"/>
          <p:cNvGrpSpPr>
            <a:grpSpLocks noChangeAspect="1"/>
          </p:cNvGrpSpPr>
          <p:nvPr/>
        </p:nvGrpSpPr>
        <p:grpSpPr bwMode="auto">
          <a:xfrm>
            <a:off x="5834063" y="3411747"/>
            <a:ext cx="3238500" cy="1944688"/>
            <a:chOff x="135" y="2369"/>
            <a:chExt cx="2040" cy="1816"/>
          </a:xfrm>
        </p:grpSpPr>
        <p:sp>
          <p:nvSpPr>
            <p:cNvPr id="15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154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94" name="Straight Arrow Connector 193"/>
          <p:cNvCxnSpPr>
            <a:stCxn id="84" idx="0"/>
          </p:cNvCxnSpPr>
          <p:nvPr/>
        </p:nvCxnSpPr>
        <p:spPr>
          <a:xfrm flipV="1">
            <a:off x="3452813" y="2996952"/>
            <a:ext cx="0" cy="196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84" idx="0"/>
            <a:endCxn id="153" idx="1"/>
          </p:cNvCxnSpPr>
          <p:nvPr/>
        </p:nvCxnSpPr>
        <p:spPr>
          <a:xfrm>
            <a:off x="3452813" y="4959274"/>
            <a:ext cx="5233988" cy="2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8753568" y="4734216"/>
            <a:ext cx="72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327058" y="2708920"/>
            <a:ext cx="72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198" name="Straight Arrow Connector 197"/>
          <p:cNvCxnSpPr>
            <a:endCxn id="80" idx="1"/>
          </p:cNvCxnSpPr>
          <p:nvPr/>
        </p:nvCxnSpPr>
        <p:spPr>
          <a:xfrm flipV="1">
            <a:off x="2994025" y="4927148"/>
            <a:ext cx="261939" cy="10221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2162175" y="5038072"/>
            <a:ext cx="256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GB" dirty="0"/>
              <a:t>–</a:t>
            </a:r>
            <a:r>
              <a:rPr lang="en-GB" dirty="0">
                <a:sym typeface="Symbol" panose="05050102010706020507" pitchFamily="18" charset="2"/>
              </a:rPr>
              <a:t></a:t>
            </a:r>
            <a:r>
              <a:rPr lang="en-GB" dirty="0"/>
              <a:t>/a		 </a:t>
            </a:r>
            <a:r>
              <a:rPr lang="en-GB" dirty="0">
                <a:sym typeface="Symbol" panose="05050102010706020507" pitchFamily="18" charset="2"/>
              </a:rPr>
              <a:t> </a:t>
            </a:r>
            <a:r>
              <a:rPr lang="en-GB" dirty="0"/>
              <a:t>/a</a:t>
            </a:r>
          </a:p>
        </p:txBody>
      </p:sp>
      <p:cxnSp>
        <p:nvCxnSpPr>
          <p:cNvPr id="200" name="Straight Connector 199"/>
          <p:cNvCxnSpPr/>
          <p:nvPr/>
        </p:nvCxnSpPr>
        <p:spPr>
          <a:xfrm flipV="1">
            <a:off x="2482320" y="3382963"/>
            <a:ext cx="0" cy="152735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4499992" y="3375674"/>
            <a:ext cx="0" cy="152735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endCxn id="129" idx="0"/>
          </p:cNvCxnSpPr>
          <p:nvPr/>
        </p:nvCxnSpPr>
        <p:spPr>
          <a:xfrm>
            <a:off x="4373563" y="2237342"/>
            <a:ext cx="1174750" cy="27425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3" name="Object 2"/>
          <p:cNvGraphicFramePr>
            <a:graphicFrameLocks noChangeAspect="1"/>
          </p:cNvGraphicFramePr>
          <p:nvPr/>
        </p:nvGraphicFramePr>
        <p:xfrm>
          <a:off x="5114920" y="5620024"/>
          <a:ext cx="32496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419040" progId="Equation.3">
                  <p:embed/>
                </p:oleObj>
              </mc:Choice>
              <mc:Fallback>
                <p:oleObj name="Equation" r:id="rId5" imgW="1143000" imgH="419040" progId="Equation.3">
                  <p:embed/>
                  <p:pic>
                    <p:nvPicPr>
                      <p:cNvPr id="2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0" y="5620024"/>
                        <a:ext cx="3249613" cy="119062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" name="TextBox 204"/>
          <p:cNvSpPr txBox="1"/>
          <p:nvPr/>
        </p:nvSpPr>
        <p:spPr>
          <a:xfrm>
            <a:off x="5709440" y="5216824"/>
            <a:ext cx="3032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generically:</a:t>
            </a:r>
          </a:p>
        </p:txBody>
      </p:sp>
      <p:graphicFrame>
        <p:nvGraphicFramePr>
          <p:cNvPr id="207" name="Object 2"/>
          <p:cNvGraphicFramePr>
            <a:graphicFrameLocks noChangeAspect="1"/>
          </p:cNvGraphicFramePr>
          <p:nvPr/>
        </p:nvGraphicFramePr>
        <p:xfrm>
          <a:off x="466725" y="1366838"/>
          <a:ext cx="50355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200" imgH="419040" progId="Equation.3">
                  <p:embed/>
                </p:oleObj>
              </mc:Choice>
              <mc:Fallback>
                <p:oleObj name="Equation" r:id="rId7" imgW="1384200" imgH="419040" progId="Equation.3">
                  <p:embed/>
                  <p:pic>
                    <p:nvPicPr>
                      <p:cNvPr id="20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366838"/>
                        <a:ext cx="5035550" cy="1524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957763" y="5216824"/>
            <a:ext cx="3413125" cy="1641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DE59EF-7C3E-4A37-AC69-040CB9B5CA57}"/>
              </a:ext>
            </a:extLst>
          </p:cNvPr>
          <p:cNvSpPr txBox="1"/>
          <p:nvPr/>
        </p:nvSpPr>
        <p:spPr>
          <a:xfrm>
            <a:off x="5842795" y="1725785"/>
            <a:ext cx="3259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makes the band diagrams for a bcc look different than an </a:t>
            </a:r>
            <a:r>
              <a:rPr lang="en-US" dirty="0" err="1"/>
              <a:t>fcc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33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51"/>
            <a:ext cx="8229600" cy="1139825"/>
          </a:xfrm>
        </p:spPr>
        <p:txBody>
          <a:bodyPr/>
          <a:lstStyle/>
          <a:p>
            <a:pPr algn="ctr"/>
            <a:r>
              <a:rPr lang="en-US" dirty="0"/>
              <a:t>Bringing Atoms Close Together in a Periodic Fashion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72144" y="3014537"/>
            <a:ext cx="6040288" cy="5121769"/>
            <a:chOff x="-172144" y="3005336"/>
            <a:chExt cx="6040288" cy="5121769"/>
          </a:xfrm>
        </p:grpSpPr>
        <p:sp>
          <p:nvSpPr>
            <p:cNvPr id="6" name="Arc 5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56048" y="3006153"/>
            <a:ext cx="6040288" cy="5121769"/>
            <a:chOff x="-172144" y="3005336"/>
            <a:chExt cx="6040288" cy="5121769"/>
          </a:xfrm>
        </p:grpSpPr>
        <p:sp>
          <p:nvSpPr>
            <p:cNvPr id="10" name="Arc 9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19872" y="3014881"/>
            <a:ext cx="6040288" cy="5121769"/>
            <a:chOff x="-172144" y="3005336"/>
            <a:chExt cx="6040288" cy="5121769"/>
          </a:xfrm>
        </p:grpSpPr>
        <p:sp>
          <p:nvSpPr>
            <p:cNvPr id="13" name="Arc 12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86632"/>
            <a:ext cx="8915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For one dimensional case where atoms (ions) are separated by distance </a:t>
            </a:r>
            <a:r>
              <a:rPr lang="en-US" i="1" dirty="0">
                <a:latin typeface="Palatino Linotype" panose="02040502050505030304" pitchFamily="18" charset="0"/>
              </a:rPr>
              <a:t>a</a:t>
            </a:r>
            <a:r>
              <a:rPr lang="en-US" dirty="0">
                <a:latin typeface="Palatino Linotype" panose="02040502050505030304" pitchFamily="18" charset="0"/>
              </a:rPr>
              <a:t>, we can write the condition of periodicity as</a:t>
            </a:r>
            <a:endParaRPr lang="en-US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562225" y="2248249"/>
          <a:ext cx="42481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203040" progId="Equation.3">
                  <p:embed/>
                </p:oleObj>
              </mc:Choice>
              <mc:Fallback>
                <p:oleObj name="Equation" r:id="rId3" imgW="1168200" imgH="20304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248249"/>
                        <a:ext cx="4248150" cy="7381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2843808" y="443116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13299" y="3917463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299" y="3917463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644008" y="442872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334174" y="3924672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174" y="3924672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537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51"/>
            <a:ext cx="8229600" cy="1139825"/>
          </a:xfrm>
        </p:spPr>
        <p:txBody>
          <a:bodyPr/>
          <a:lstStyle/>
          <a:p>
            <a:pPr algn="ctr"/>
            <a:r>
              <a:rPr lang="en-US" dirty="0"/>
              <a:t>Bringing Atoms Close Together in a Periodic Fashion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72144" y="3014537"/>
            <a:ext cx="6040288" cy="5121769"/>
            <a:chOff x="-172144" y="3005336"/>
            <a:chExt cx="6040288" cy="5121769"/>
          </a:xfrm>
        </p:grpSpPr>
        <p:sp>
          <p:nvSpPr>
            <p:cNvPr id="6" name="Arc 5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56048" y="3006153"/>
            <a:ext cx="6040288" cy="5121769"/>
            <a:chOff x="-172144" y="3005336"/>
            <a:chExt cx="6040288" cy="5121769"/>
          </a:xfrm>
        </p:grpSpPr>
        <p:sp>
          <p:nvSpPr>
            <p:cNvPr id="10" name="Arc 9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19872" y="3014881"/>
            <a:ext cx="6040288" cy="5121769"/>
            <a:chOff x="-172144" y="3005336"/>
            <a:chExt cx="6040288" cy="5121769"/>
          </a:xfrm>
        </p:grpSpPr>
        <p:sp>
          <p:nvSpPr>
            <p:cNvPr id="13" name="Arc 12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86632"/>
            <a:ext cx="8915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For one dimensional case where atoms (ions) are separated by distance </a:t>
            </a:r>
            <a:r>
              <a:rPr lang="en-US" i="1" dirty="0">
                <a:latin typeface="Palatino Linotype" panose="02040502050505030304" pitchFamily="18" charset="0"/>
              </a:rPr>
              <a:t>a</a:t>
            </a:r>
            <a:r>
              <a:rPr lang="en-US" dirty="0">
                <a:latin typeface="Palatino Linotype" panose="02040502050505030304" pitchFamily="18" charset="0"/>
              </a:rPr>
              <a:t>, we can write the condition of periodicity as</a:t>
            </a:r>
            <a:endParaRPr lang="en-US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562225" y="2248249"/>
          <a:ext cx="42481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203040" progId="Equation.3">
                  <p:embed/>
                </p:oleObj>
              </mc:Choice>
              <mc:Fallback>
                <p:oleObj name="Equation" r:id="rId3" imgW="1168200" imgH="20304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248249"/>
                        <a:ext cx="4248150" cy="7381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2843808" y="443116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13299" y="3917463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299" y="3917463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644008" y="442872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334174" y="3924672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174" y="3924672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23893" y="3212976"/>
            <a:ext cx="1810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 in a more complicated multi-atomic chain, we can use the same formula</a:t>
            </a:r>
          </a:p>
        </p:txBody>
      </p:sp>
    </p:spTree>
    <p:extLst>
      <p:ext uri="{BB962C8B-B14F-4D97-AF65-F5344CB8AC3E}">
        <p14:creationId xmlns:p14="http://schemas.microsoft.com/office/powerpoint/2010/main" val="219174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51"/>
            <a:ext cx="8229600" cy="1139825"/>
          </a:xfrm>
        </p:spPr>
        <p:txBody>
          <a:bodyPr/>
          <a:lstStyle/>
          <a:p>
            <a:pPr algn="ctr"/>
            <a:r>
              <a:rPr lang="en-US" dirty="0"/>
              <a:t>Bringing Atoms Close Together in a Periodic Fashion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72144" y="3014537"/>
            <a:ext cx="6040288" cy="5121769"/>
            <a:chOff x="-172144" y="3005336"/>
            <a:chExt cx="6040288" cy="5121769"/>
          </a:xfrm>
        </p:grpSpPr>
        <p:sp>
          <p:nvSpPr>
            <p:cNvPr id="6" name="Arc 5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56048" y="3006153"/>
            <a:ext cx="6040288" cy="5121769"/>
            <a:chOff x="-172144" y="3005336"/>
            <a:chExt cx="6040288" cy="5121769"/>
          </a:xfrm>
        </p:grpSpPr>
        <p:sp>
          <p:nvSpPr>
            <p:cNvPr id="10" name="Arc 9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19872" y="3014881"/>
            <a:ext cx="6040288" cy="5121769"/>
            <a:chOff x="-172144" y="3005336"/>
            <a:chExt cx="6040288" cy="5121769"/>
          </a:xfrm>
        </p:grpSpPr>
        <p:sp>
          <p:nvSpPr>
            <p:cNvPr id="13" name="Arc 12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86632"/>
            <a:ext cx="8915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For one dimensional case where atoms (ions) are separated by distance </a:t>
            </a:r>
            <a:r>
              <a:rPr lang="en-US" i="1" dirty="0">
                <a:latin typeface="Palatino Linotype" panose="02040502050505030304" pitchFamily="18" charset="0"/>
              </a:rPr>
              <a:t>a</a:t>
            </a:r>
            <a:r>
              <a:rPr lang="en-US" dirty="0">
                <a:latin typeface="Palatino Linotype" panose="02040502050505030304" pitchFamily="18" charset="0"/>
              </a:rPr>
              <a:t>, we can write the condition of periodicity as</a:t>
            </a:r>
            <a:endParaRPr lang="en-US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562225" y="2248249"/>
          <a:ext cx="42481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203040" progId="Equation.3">
                  <p:embed/>
                </p:oleObj>
              </mc:Choice>
              <mc:Fallback>
                <p:oleObj name="Equation" r:id="rId3" imgW="1168200" imgH="20304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248249"/>
                        <a:ext cx="4248150" cy="7381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2843808" y="443116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13299" y="3917463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299" y="3917463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644008" y="442872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334174" y="3924672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174" y="3924672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23893" y="3212976"/>
            <a:ext cx="1810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 in a more complicated multi-atomic chain, we can use the same formula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CECECB-A7AD-49AE-ACA8-5905F574D051}"/>
              </a:ext>
            </a:extLst>
          </p:cNvPr>
          <p:cNvSpPr txBox="1"/>
          <p:nvPr/>
        </p:nvSpPr>
        <p:spPr>
          <a:xfrm>
            <a:off x="251520" y="3284984"/>
            <a:ext cx="19940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Common misconception</a:t>
            </a:r>
            <a:r>
              <a:rPr lang="en-US" dirty="0"/>
              <a:t>: Band gaps occur even without periodicity, but periodic examples are simpler!</a:t>
            </a:r>
          </a:p>
        </p:txBody>
      </p:sp>
    </p:spTree>
    <p:extLst>
      <p:ext uri="{BB962C8B-B14F-4D97-AF65-F5344CB8AC3E}">
        <p14:creationId xmlns:p14="http://schemas.microsoft.com/office/powerpoint/2010/main" val="395131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51"/>
            <a:ext cx="8229600" cy="1139825"/>
          </a:xfrm>
        </p:spPr>
        <p:txBody>
          <a:bodyPr/>
          <a:lstStyle/>
          <a:p>
            <a:pPr algn="ctr"/>
            <a:r>
              <a:rPr lang="en-US" dirty="0"/>
              <a:t>Bringing Atoms Close Together in a Periodic Fashion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72144" y="3014537"/>
            <a:ext cx="6040288" cy="5121769"/>
            <a:chOff x="-172144" y="3005336"/>
            <a:chExt cx="6040288" cy="5121769"/>
          </a:xfrm>
        </p:grpSpPr>
        <p:sp>
          <p:nvSpPr>
            <p:cNvPr id="6" name="Arc 5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56048" y="3006153"/>
            <a:ext cx="6040288" cy="5121769"/>
            <a:chOff x="-172144" y="3005336"/>
            <a:chExt cx="6040288" cy="5121769"/>
          </a:xfrm>
        </p:grpSpPr>
        <p:sp>
          <p:nvSpPr>
            <p:cNvPr id="10" name="Arc 9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19872" y="3014881"/>
            <a:ext cx="6040288" cy="5121769"/>
            <a:chOff x="-172144" y="3005336"/>
            <a:chExt cx="6040288" cy="5121769"/>
          </a:xfrm>
        </p:grpSpPr>
        <p:sp>
          <p:nvSpPr>
            <p:cNvPr id="13" name="Arc 12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86632"/>
            <a:ext cx="8915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For one dimensional case where atoms (ions) are separated by distance </a:t>
            </a:r>
            <a:r>
              <a:rPr lang="en-US" i="1" dirty="0">
                <a:latin typeface="Palatino Linotype" panose="02040502050505030304" pitchFamily="18" charset="0"/>
              </a:rPr>
              <a:t>a</a:t>
            </a:r>
            <a:r>
              <a:rPr lang="en-US" dirty="0">
                <a:latin typeface="Palatino Linotype" panose="02040502050505030304" pitchFamily="18" charset="0"/>
              </a:rPr>
              <a:t>, we can write the condition of periodicity as</a:t>
            </a:r>
            <a:endParaRPr lang="en-US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562225" y="2248249"/>
          <a:ext cx="42481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203040" progId="Equation.3">
                  <p:embed/>
                </p:oleObj>
              </mc:Choice>
              <mc:Fallback>
                <p:oleObj name="Equation" r:id="rId3" imgW="1168200" imgH="20304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248249"/>
                        <a:ext cx="4248150" cy="7381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2843808" y="443116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13299" y="3917463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299" y="3917463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644008" y="442872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334174" y="3924672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174" y="3924672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75901" y="5517232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b="1" u="sng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Bloch electrons</a:t>
            </a:r>
            <a:r>
              <a:rPr lang="en-US" b="1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kern="0" dirty="0">
                <a:latin typeface="Palatino Linotype" panose="02040502050505030304" pitchFamily="18" charset="0"/>
              </a:rPr>
              <a:t>are electrons that obey the Schrodinger equation with a periodic potential.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23893" y="3212976"/>
            <a:ext cx="1810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 in a more complicated multi-atomic chain, we can use the same formula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CECECB-A7AD-49AE-ACA8-5905F574D051}"/>
              </a:ext>
            </a:extLst>
          </p:cNvPr>
          <p:cNvSpPr txBox="1"/>
          <p:nvPr/>
        </p:nvSpPr>
        <p:spPr>
          <a:xfrm>
            <a:off x="282072" y="3284984"/>
            <a:ext cx="1810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Band gaps occur even without periodicity, but periodic examples are simpler!</a:t>
            </a:r>
          </a:p>
        </p:txBody>
      </p:sp>
    </p:spTree>
    <p:extLst>
      <p:ext uri="{BB962C8B-B14F-4D97-AF65-F5344CB8AC3E}">
        <p14:creationId xmlns:p14="http://schemas.microsoft.com/office/powerpoint/2010/main" val="299457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51"/>
            <a:ext cx="8229600" cy="1139825"/>
          </a:xfrm>
        </p:spPr>
        <p:txBody>
          <a:bodyPr/>
          <a:lstStyle/>
          <a:p>
            <a:pPr algn="ctr"/>
            <a:r>
              <a:rPr lang="en-US" dirty="0"/>
              <a:t>Bringing Atoms Close Together in a Periodic Fashion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172144" y="3014537"/>
            <a:ext cx="6040288" cy="5121769"/>
            <a:chOff x="-172144" y="3005336"/>
            <a:chExt cx="6040288" cy="5121769"/>
          </a:xfrm>
        </p:grpSpPr>
        <p:sp>
          <p:nvSpPr>
            <p:cNvPr id="6" name="Arc 5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56048" y="3006153"/>
            <a:ext cx="6040288" cy="5121769"/>
            <a:chOff x="-172144" y="3005336"/>
            <a:chExt cx="6040288" cy="5121769"/>
          </a:xfrm>
        </p:grpSpPr>
        <p:sp>
          <p:nvSpPr>
            <p:cNvPr id="10" name="Arc 9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19872" y="3014881"/>
            <a:ext cx="6040288" cy="5121769"/>
            <a:chOff x="-172144" y="3005336"/>
            <a:chExt cx="6040288" cy="5121769"/>
          </a:xfrm>
        </p:grpSpPr>
        <p:sp>
          <p:nvSpPr>
            <p:cNvPr id="13" name="Arc 12"/>
            <p:cNvSpPr/>
            <p:nvPr/>
          </p:nvSpPr>
          <p:spPr>
            <a:xfrm flipH="1">
              <a:off x="2915816" y="3014537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-172144" y="3005336"/>
              <a:ext cx="2952328" cy="511256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86632"/>
            <a:ext cx="8915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For one dimensional case where atoms (ions) are separated by distance </a:t>
            </a:r>
            <a:r>
              <a:rPr lang="en-US" i="1" dirty="0">
                <a:latin typeface="Palatino Linotype" panose="02040502050505030304" pitchFamily="18" charset="0"/>
              </a:rPr>
              <a:t>a</a:t>
            </a:r>
            <a:r>
              <a:rPr lang="en-US" dirty="0">
                <a:latin typeface="Palatino Linotype" panose="02040502050505030304" pitchFamily="18" charset="0"/>
              </a:rPr>
              <a:t>, we can write the condition of periodicity as</a:t>
            </a:r>
            <a:endParaRPr lang="en-US" i="1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562225" y="2248249"/>
          <a:ext cx="42481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203040" progId="Equation.3">
                  <p:embed/>
                </p:oleObj>
              </mc:Choice>
              <mc:Fallback>
                <p:oleObj name="Equation" r:id="rId3" imgW="1168200" imgH="203040" progId="Equation.3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248249"/>
                        <a:ext cx="4248150" cy="73818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V="1">
            <a:off x="2843808" y="4431162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413299" y="3917463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3">
                  <p:embed/>
                </p:oleObj>
              </mc:Choice>
              <mc:Fallback>
                <p:oleObj name="Equation" r:id="rId5" imgW="126720" imgH="139680" progId="Equation.3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299" y="3917463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644008" y="4428728"/>
            <a:ext cx="172819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334174" y="3924672"/>
          <a:ext cx="4619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39680" progId="Equation.3">
                  <p:embed/>
                </p:oleObj>
              </mc:Choice>
              <mc:Fallback>
                <p:oleObj name="Equation" r:id="rId7" imgW="126720" imgH="139680" progId="Equation.3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174" y="3924672"/>
                        <a:ext cx="461962" cy="508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75901" y="5517232"/>
            <a:ext cx="891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b="1" u="sng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Bloch electrons</a:t>
            </a:r>
            <a:r>
              <a:rPr lang="en-US" b="1" kern="0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kern="0" dirty="0">
                <a:latin typeface="Palatino Linotype" panose="02040502050505030304" pitchFamily="18" charset="0"/>
              </a:rPr>
              <a:t>are electrons that obey the Schrodinger equation with a periodic potential. 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i="1" kern="0" dirty="0">
                <a:latin typeface="Palatino Linotype" panose="02040502050505030304" pitchFamily="18" charset="0"/>
              </a:rPr>
              <a:t>They reduce to free electrons if you take U(x) = 0 = U(</a:t>
            </a:r>
            <a:r>
              <a:rPr lang="en-US" i="1" kern="0" dirty="0" err="1">
                <a:latin typeface="Palatino Linotype" panose="02040502050505030304" pitchFamily="18" charset="0"/>
              </a:rPr>
              <a:t>x+an</a:t>
            </a:r>
            <a:r>
              <a:rPr lang="en-US" i="1" kern="0" dirty="0">
                <a:latin typeface="Palatino Linotype" panose="02040502050505030304" pitchFamily="18" charset="0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23893" y="3212976"/>
            <a:ext cx="1810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Even in a more complicated multi-atomic chain, we can use the same formula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ECECECB-A7AD-49AE-ACA8-5905F574D051}"/>
              </a:ext>
            </a:extLst>
          </p:cNvPr>
          <p:cNvSpPr txBox="1"/>
          <p:nvPr/>
        </p:nvSpPr>
        <p:spPr>
          <a:xfrm>
            <a:off x="282072" y="3284984"/>
            <a:ext cx="1810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Band gaps occur even without periodicity, but periodic examples are simpler!</a:t>
            </a:r>
          </a:p>
        </p:txBody>
      </p:sp>
    </p:spTree>
    <p:extLst>
      <p:ext uri="{BB962C8B-B14F-4D97-AF65-F5344CB8AC3E}">
        <p14:creationId xmlns:p14="http://schemas.microsoft.com/office/powerpoint/2010/main" val="355995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7620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Bloch Wavefunctions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47825"/>
            <a:ext cx="8610600" cy="5638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Palatino Linotype" pitchFamily="18" charset="0"/>
              </a:rPr>
              <a:t>Bloch’s Theorem states that</a:t>
            </a:r>
            <a:r>
              <a:rPr lang="en-US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>
                <a:latin typeface="Palatino Linotype" pitchFamily="18" charset="0"/>
              </a:rPr>
              <a:t>for a particle moving in the periodic potential, the </a:t>
            </a:r>
            <a:r>
              <a:rPr lang="en-US" dirty="0" err="1">
                <a:latin typeface="Palatino Linotype" pitchFamily="18" charset="0"/>
              </a:rPr>
              <a:t>wavefunctions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</a:rPr>
              <a:t>ψ</a:t>
            </a:r>
            <a:r>
              <a:rPr lang="en-US" i="1" baseline="-25000" dirty="0" err="1">
                <a:latin typeface="Palatino Linotype" pitchFamily="18" charset="0"/>
              </a:rPr>
              <a:t>nk</a:t>
            </a:r>
            <a:r>
              <a:rPr lang="en-US" dirty="0">
                <a:latin typeface="Palatino Linotype" pitchFamily="18" charset="0"/>
              </a:rPr>
              <a:t>(</a:t>
            </a:r>
            <a:r>
              <a:rPr lang="en-US" i="1" dirty="0">
                <a:latin typeface="Palatino Linotype" pitchFamily="18" charset="0"/>
              </a:rPr>
              <a:t>x</a:t>
            </a:r>
            <a:r>
              <a:rPr lang="en-US" dirty="0">
                <a:latin typeface="Palatino Linotype" pitchFamily="18" charset="0"/>
              </a:rPr>
              <a:t>) are of the form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endParaRPr lang="en-US" dirty="0">
              <a:latin typeface="Palatino Linotype" pitchFamily="18" charset="0"/>
            </a:endParaRP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67279"/>
              </p:ext>
            </p:extLst>
          </p:nvPr>
        </p:nvGraphicFramePr>
        <p:xfrm>
          <a:off x="34925" y="3352800"/>
          <a:ext cx="91852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65280" imgH="482400" progId="Equation.3">
                  <p:embed/>
                </p:oleObj>
              </mc:Choice>
              <mc:Fallback>
                <p:oleObj name="Equation" r:id="rId3" imgW="3365280" imgH="482400" progId="Equation.3">
                  <p:embed/>
                  <p:pic>
                    <p:nvPicPr>
                      <p:cNvPr id="1229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3352800"/>
                        <a:ext cx="9185275" cy="1314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5" descr="Real Potenti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5563"/>
            <a:ext cx="2770188" cy="13573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Box 1"/>
          <p:cNvSpPr txBox="1">
            <a:spLocks noChangeArrowheads="1"/>
          </p:cNvSpPr>
          <p:nvPr/>
        </p:nvSpPr>
        <p:spPr bwMode="auto">
          <a:xfrm>
            <a:off x="6011863" y="806450"/>
            <a:ext cx="360362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>
                <a:latin typeface="Palatino Linotype" panose="02040502050505030304" pitchFamily="18" charset="0"/>
              </a:rPr>
              <a:t>a</a:t>
            </a:r>
            <a:endParaRPr lang="en-US" sz="2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6" descr="2D Lattice">
            <a:extLst>
              <a:ext uri="{FF2B5EF4-FFF2-40B4-BE49-F238E27FC236}">
                <a16:creationId xmlns:a16="http://schemas.microsoft.com/office/drawing/2014/main" id="{724D3F66-C3C4-D11D-1846-A7B1207DA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907165"/>
            <a:ext cx="2533650" cy="1828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E21895-5362-7DA6-E71C-F6054DED35F2}"/>
              </a:ext>
            </a:extLst>
          </p:cNvPr>
          <p:cNvSpPr txBox="1"/>
          <p:nvPr/>
        </p:nvSpPr>
        <p:spPr>
          <a:xfrm>
            <a:off x="683568" y="4907165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wavefunction contains: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phase factor </a:t>
            </a:r>
            <a:r>
              <a:rPr lang="en-US" sz="2400" dirty="0" err="1"/>
              <a:t>e</a:t>
            </a:r>
            <a:r>
              <a:rPr lang="en-US" sz="2400" baseline="30000" dirty="0" err="1"/>
              <a:t>ikx</a:t>
            </a:r>
            <a:endParaRPr lang="en-US" sz="2400" baseline="30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And a periodic function </a:t>
            </a:r>
            <a:r>
              <a:rPr lang="en-US" sz="2400" i="1" dirty="0"/>
              <a:t>u</a:t>
            </a:r>
            <a:r>
              <a:rPr lang="en-US" sz="2400" dirty="0"/>
              <a:t> with the same periodicity as the unit cell</a:t>
            </a:r>
          </a:p>
        </p:txBody>
      </p:sp>
    </p:spTree>
    <p:extLst>
      <p:ext uri="{BB962C8B-B14F-4D97-AF65-F5344CB8AC3E}">
        <p14:creationId xmlns:p14="http://schemas.microsoft.com/office/powerpoint/2010/main" val="248210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7620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Bloch Wavefunctions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47825"/>
            <a:ext cx="8610600" cy="56388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Palatino Linotype" pitchFamily="18" charset="0"/>
              </a:rPr>
              <a:t>Bloch’s Theorem states that</a:t>
            </a:r>
            <a:r>
              <a:rPr lang="en-US" b="1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dirty="0">
                <a:latin typeface="Palatino Linotype" pitchFamily="18" charset="0"/>
              </a:rPr>
              <a:t>for a particle moving in the periodic potential, the </a:t>
            </a:r>
            <a:r>
              <a:rPr lang="en-US" dirty="0" err="1">
                <a:latin typeface="Palatino Linotype" pitchFamily="18" charset="0"/>
              </a:rPr>
              <a:t>wavefunctions</a:t>
            </a:r>
            <a:r>
              <a:rPr lang="en-US" dirty="0">
                <a:latin typeface="Palatino Linotype" pitchFamily="18" charset="0"/>
              </a:rPr>
              <a:t> </a:t>
            </a:r>
            <a:r>
              <a:rPr lang="el-GR" i="1" dirty="0">
                <a:latin typeface="Palatino Linotype" pitchFamily="18" charset="0"/>
              </a:rPr>
              <a:t>ψ</a:t>
            </a:r>
            <a:r>
              <a:rPr lang="en-US" i="1" baseline="-25000" dirty="0" err="1">
                <a:latin typeface="Palatino Linotype" pitchFamily="18" charset="0"/>
              </a:rPr>
              <a:t>nk</a:t>
            </a:r>
            <a:r>
              <a:rPr lang="en-US" dirty="0">
                <a:latin typeface="Palatino Linotype" pitchFamily="18" charset="0"/>
              </a:rPr>
              <a:t>(</a:t>
            </a:r>
            <a:r>
              <a:rPr lang="en-US" i="1" dirty="0">
                <a:latin typeface="Palatino Linotype" pitchFamily="18" charset="0"/>
              </a:rPr>
              <a:t>x</a:t>
            </a:r>
            <a:r>
              <a:rPr lang="en-US" dirty="0">
                <a:latin typeface="Palatino Linotype" pitchFamily="18" charset="0"/>
              </a:rPr>
              <a:t>) are of the form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endParaRPr lang="en-US" dirty="0">
              <a:latin typeface="Palatino Linotype" pitchFamily="18" charset="0"/>
            </a:endParaRPr>
          </a:p>
          <a:p>
            <a:pPr>
              <a:defRPr/>
            </a:pPr>
            <a:r>
              <a:rPr lang="en-US" i="1" dirty="0" err="1">
                <a:latin typeface="Palatino Linotype" pitchFamily="18" charset="0"/>
              </a:rPr>
              <a:t>u</a:t>
            </a:r>
            <a:r>
              <a:rPr lang="en-US" i="1" baseline="-25000" dirty="0" err="1">
                <a:latin typeface="Palatino Linotype" pitchFamily="18" charset="0"/>
              </a:rPr>
              <a:t>nk</a:t>
            </a:r>
            <a:r>
              <a:rPr lang="en-US" dirty="0">
                <a:latin typeface="Palatino Linotype" pitchFamily="18" charset="0"/>
              </a:rPr>
              <a:t>(</a:t>
            </a:r>
            <a:r>
              <a:rPr lang="en-US" i="1" dirty="0">
                <a:latin typeface="Palatino Linotype" pitchFamily="18" charset="0"/>
              </a:rPr>
              <a:t>x</a:t>
            </a:r>
            <a:r>
              <a:rPr lang="en-US" dirty="0">
                <a:latin typeface="Palatino Linotype" pitchFamily="18" charset="0"/>
              </a:rPr>
              <a:t>) has </a:t>
            </a:r>
            <a:r>
              <a:rPr lang="en-US" i="1" u="sng" dirty="0">
                <a:latin typeface="Palatino Linotype" pitchFamily="18" charset="0"/>
              </a:rPr>
              <a:t>the periodicity of the atomic potential</a:t>
            </a:r>
          </a:p>
          <a:p>
            <a:pPr lvl="1">
              <a:defRPr/>
            </a:pPr>
            <a:r>
              <a:rPr lang="en-US" dirty="0">
                <a:latin typeface="Palatino Linotype" pitchFamily="18" charset="0"/>
              </a:rPr>
              <a:t>The exact form of </a:t>
            </a:r>
            <a:r>
              <a:rPr lang="en-US" i="1" dirty="0">
                <a:latin typeface="Palatino Linotype" pitchFamily="18" charset="0"/>
              </a:rPr>
              <a:t>u(x)</a:t>
            </a:r>
            <a:r>
              <a:rPr lang="en-US" dirty="0">
                <a:latin typeface="Palatino Linotype" pitchFamily="18" charset="0"/>
              </a:rPr>
              <a:t> depends on the potential associated with atoms (ions) that form the solid</a:t>
            </a:r>
          </a:p>
        </p:txBody>
      </p:sp>
      <p:graphicFrame>
        <p:nvGraphicFramePr>
          <p:cNvPr id="12292" name="Object 2"/>
          <p:cNvGraphicFramePr>
            <a:graphicFrameLocks noChangeAspect="1"/>
          </p:cNvGraphicFramePr>
          <p:nvPr/>
        </p:nvGraphicFramePr>
        <p:xfrm>
          <a:off x="35496" y="3352800"/>
          <a:ext cx="91852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65280" imgH="482400" progId="Equation.3">
                  <p:embed/>
                </p:oleObj>
              </mc:Choice>
              <mc:Fallback>
                <p:oleObj name="Equation" r:id="rId3" imgW="3365280" imgH="482400" progId="Equation.3">
                  <p:embed/>
                  <p:pic>
                    <p:nvPicPr>
                      <p:cNvPr id="1229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3352800"/>
                        <a:ext cx="9185275" cy="1314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Picture 5" descr="Real Potenti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5563"/>
            <a:ext cx="2770188" cy="13573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Box 1"/>
          <p:cNvSpPr txBox="1">
            <a:spLocks noChangeArrowheads="1"/>
          </p:cNvSpPr>
          <p:nvPr/>
        </p:nvSpPr>
        <p:spPr bwMode="auto">
          <a:xfrm>
            <a:off x="6011863" y="806450"/>
            <a:ext cx="360362" cy="461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>
                <a:latin typeface="Palatino Linotype" panose="02040502050505030304" pitchFamily="18" charset="0"/>
              </a:rPr>
              <a:t>a</a:t>
            </a:r>
            <a:endParaRPr lang="en-US" sz="24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79F2-6DE5-44E9-BA44-98760A4E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Kittel’s Restatement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BA95F-F006-44EA-BF74-AED58E85D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30725"/>
          </a:xfrm>
        </p:spPr>
        <p:txBody>
          <a:bodyPr/>
          <a:lstStyle/>
          <a:p>
            <a:r>
              <a:rPr lang="en-US" dirty="0"/>
              <a:t>It looks a little different because he rewrites the potential energy as a Fourier series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Discussed in both Kittel and Ashcroft</a:t>
            </a:r>
          </a:p>
          <a:p>
            <a:pPr marL="0" indent="0">
              <a:buNone/>
            </a:pPr>
            <a:r>
              <a:rPr lang="en-US" dirty="0"/>
              <a:t>This method used in Kittel for next example</a:t>
            </a:r>
          </a:p>
          <a:p>
            <a:pPr marL="0" indent="0">
              <a:buNone/>
            </a:pPr>
            <a:r>
              <a:rPr lang="en-US" dirty="0"/>
              <a:t>I will do it a different way because confusing.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32BEFB-DE41-45D2-9FA9-B16FD5A1B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140968"/>
            <a:ext cx="4329043" cy="166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5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592138" y="663277"/>
            <a:ext cx="837235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rtl="0" eaLnBrk="1" hangingPunct="1"/>
            <a:r>
              <a:rPr lang="en-US" sz="3200" b="1" dirty="0"/>
              <a:t>What periodic potential do we want to try?</a:t>
            </a:r>
          </a:p>
          <a:p>
            <a:pPr rtl="0" eaLnBrk="1" hangingPunct="1"/>
            <a:endParaRPr lang="en-US" sz="2400" dirty="0"/>
          </a:p>
          <a:p>
            <a:pPr rtl="0" eaLnBrk="1" hangingPunct="1"/>
            <a:r>
              <a:rPr lang="en-US" dirty="0"/>
              <a:t>To better understand how band gaps form, let’s model a 1D crystal, i.e. a lattice with a periodic potential.</a:t>
            </a:r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endParaRPr lang="en-US" sz="2400" dirty="0"/>
          </a:p>
          <a:p>
            <a:pPr rtl="0" eaLnBrk="1" hangingPunct="1"/>
            <a:r>
              <a:rPr lang="en-US" dirty="0"/>
              <a:t>The exact shape of the periodic potential will not matter, and these potentials could be complicated.</a:t>
            </a:r>
          </a:p>
        </p:txBody>
      </p:sp>
      <p:grpSp>
        <p:nvGrpSpPr>
          <p:cNvPr id="3075" name="Group 86"/>
          <p:cNvGrpSpPr>
            <a:grpSpLocks/>
          </p:cNvGrpSpPr>
          <p:nvPr/>
        </p:nvGrpSpPr>
        <p:grpSpPr bwMode="auto">
          <a:xfrm>
            <a:off x="226700" y="2420888"/>
            <a:ext cx="8907463" cy="2736850"/>
            <a:chOff x="136" y="1570"/>
            <a:chExt cx="5611" cy="1724"/>
          </a:xfrm>
        </p:grpSpPr>
        <p:pic>
          <p:nvPicPr>
            <p:cNvPr id="3076" name="Picture 2" descr="solid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53" t="10582" r="22290" b="69841"/>
            <a:stretch>
              <a:fillRect/>
            </a:stretch>
          </p:blipFill>
          <p:spPr bwMode="auto">
            <a:xfrm rot="60000">
              <a:off x="136" y="1926"/>
              <a:ext cx="5375" cy="1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7" name="Text Box 4"/>
            <p:cNvSpPr txBox="1">
              <a:spLocks noChangeArrowheads="1"/>
            </p:cNvSpPr>
            <p:nvPr/>
          </p:nvSpPr>
          <p:spPr bwMode="auto">
            <a:xfrm>
              <a:off x="3124" y="1979"/>
              <a:ext cx="264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400" i="1" dirty="0"/>
                <a:t>a</a:t>
              </a:r>
            </a:p>
          </p:txBody>
        </p:sp>
        <p:sp>
          <p:nvSpPr>
            <p:cNvPr id="3078" name="Text Box 5"/>
            <p:cNvSpPr txBox="1">
              <a:spLocks noChangeArrowheads="1"/>
            </p:cNvSpPr>
            <p:nvPr/>
          </p:nvSpPr>
          <p:spPr bwMode="auto">
            <a:xfrm>
              <a:off x="521" y="1954"/>
              <a:ext cx="817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400" dirty="0"/>
                <a:t>Ion core</a:t>
              </a:r>
            </a:p>
          </p:txBody>
        </p:sp>
        <p:sp>
          <p:nvSpPr>
            <p:cNvPr id="3079" name="Text Box 6"/>
            <p:cNvSpPr txBox="1">
              <a:spLocks noChangeArrowheads="1"/>
            </p:cNvSpPr>
            <p:nvPr/>
          </p:nvSpPr>
          <p:spPr bwMode="auto">
            <a:xfrm>
              <a:off x="5483" y="2196"/>
              <a:ext cx="2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400" i="1"/>
                <a:t>x</a:t>
              </a:r>
            </a:p>
          </p:txBody>
        </p:sp>
        <p:sp>
          <p:nvSpPr>
            <p:cNvPr id="3080" name="Text Box 7"/>
            <p:cNvSpPr txBox="1">
              <a:spLocks noChangeArrowheads="1"/>
            </p:cNvSpPr>
            <p:nvPr/>
          </p:nvSpPr>
          <p:spPr bwMode="auto">
            <a:xfrm>
              <a:off x="2517" y="1570"/>
              <a:ext cx="60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rtl="1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rtl="0" eaLnBrk="1" hangingPunct="1">
                <a:spcBef>
                  <a:spcPct val="50000"/>
                </a:spcBef>
              </a:pPr>
              <a:r>
                <a:rPr lang="en-US" sz="2400" dirty="0"/>
                <a:t>U(</a:t>
              </a:r>
              <a:r>
                <a:rPr lang="en-US" sz="2400" i="1" dirty="0"/>
                <a:t>x</a:t>
              </a:r>
              <a:r>
                <a:rPr lang="en-US" sz="24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728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One Common Approach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9376" y="1489076"/>
            <a:ext cx="6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dirty="0"/>
              <a:t>But the exact shape doesn’t matter, so let’s try something easier! What’s Easy?</a:t>
            </a:r>
          </a:p>
        </p:txBody>
      </p:sp>
    </p:spTree>
    <p:extLst>
      <p:ext uri="{BB962C8B-B14F-4D97-AF65-F5344CB8AC3E}">
        <p14:creationId xmlns:p14="http://schemas.microsoft.com/office/powerpoint/2010/main" val="421505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384" y="114789"/>
            <a:ext cx="8382000" cy="5334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Empty</a:t>
            </a:r>
            <a:r>
              <a:rPr lang="en-US" sz="3600" b="1" dirty="0">
                <a:solidFill>
                  <a:schemeClr val="tx1"/>
                </a:solidFill>
              </a:rPr>
              <a:t> Lattice Bands for bcc Lattice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54344" y="620774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u="sng" dirty="0"/>
              <a:t>For the bcc lattice</a:t>
            </a:r>
            <a:r>
              <a:rPr lang="en-US" sz="2400" dirty="0"/>
              <a:t>, let’s plot the empty lattice bands </a:t>
            </a:r>
            <a:r>
              <a:rPr lang="en-US" sz="2400" b="1" dirty="0"/>
              <a:t>along the [100] direction </a:t>
            </a:r>
            <a:r>
              <a:rPr lang="en-US" sz="2400" dirty="0"/>
              <a:t>in reciprocal space. 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113324"/>
              </p:ext>
            </p:extLst>
          </p:nvPr>
        </p:nvGraphicFramePr>
        <p:xfrm>
          <a:off x="301625" y="5373216"/>
          <a:ext cx="281622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74360" imgH="419040" progId="Equation.3">
                  <p:embed/>
                </p:oleObj>
              </mc:Choice>
              <mc:Fallback>
                <p:oleObj name="Equation" r:id="rId3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5373216"/>
                        <a:ext cx="2816225" cy="1524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5"/>
          <p:cNvGrpSpPr>
            <a:grpSpLocks noChangeAspect="1"/>
          </p:cNvGrpSpPr>
          <p:nvPr/>
        </p:nvGrpSpPr>
        <p:grpSpPr bwMode="auto">
          <a:xfrm>
            <a:off x="-71438" y="3357563"/>
            <a:ext cx="3238501" cy="1944687"/>
            <a:chOff x="135" y="2369"/>
            <a:chExt cx="2040" cy="181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19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" name="Group 5"/>
          <p:cNvGrpSpPr>
            <a:grpSpLocks noChangeAspect="1"/>
          </p:cNvGrpSpPr>
          <p:nvPr/>
        </p:nvGrpSpPr>
        <p:grpSpPr bwMode="auto">
          <a:xfrm>
            <a:off x="1833563" y="3382963"/>
            <a:ext cx="3238500" cy="1944687"/>
            <a:chOff x="135" y="2369"/>
            <a:chExt cx="2040" cy="1816"/>
          </a:xfrm>
        </p:grpSpPr>
        <p:sp>
          <p:nvSpPr>
            <p:cNvPr id="6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4" name="Group 5"/>
          <p:cNvGrpSpPr>
            <a:grpSpLocks noChangeAspect="1"/>
          </p:cNvGrpSpPr>
          <p:nvPr/>
        </p:nvGrpSpPr>
        <p:grpSpPr bwMode="auto">
          <a:xfrm>
            <a:off x="3929063" y="3403600"/>
            <a:ext cx="3238500" cy="1944688"/>
            <a:chOff x="135" y="2369"/>
            <a:chExt cx="2040" cy="1816"/>
          </a:xfrm>
        </p:grpSpPr>
        <p:sp>
          <p:nvSpPr>
            <p:cNvPr id="10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109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9" name="Group 5"/>
          <p:cNvGrpSpPr>
            <a:grpSpLocks noChangeAspect="1"/>
          </p:cNvGrpSpPr>
          <p:nvPr/>
        </p:nvGrpSpPr>
        <p:grpSpPr bwMode="auto">
          <a:xfrm>
            <a:off x="5834063" y="3411747"/>
            <a:ext cx="3238500" cy="1944688"/>
            <a:chOff x="135" y="2369"/>
            <a:chExt cx="2040" cy="1816"/>
          </a:xfrm>
        </p:grpSpPr>
        <p:sp>
          <p:nvSpPr>
            <p:cNvPr id="150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5" y="2369"/>
              <a:ext cx="2040" cy="1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1" name="Group 46"/>
            <p:cNvGrpSpPr>
              <a:grpSpLocks/>
            </p:cNvGrpSpPr>
            <p:nvPr/>
          </p:nvGrpSpPr>
          <p:grpSpPr bwMode="auto">
            <a:xfrm>
              <a:off x="329" y="2481"/>
              <a:ext cx="1651" cy="1360"/>
              <a:chOff x="329" y="2481"/>
              <a:chExt cx="1651" cy="1360"/>
            </a:xfrm>
          </p:grpSpPr>
          <p:sp>
            <p:nvSpPr>
              <p:cNvPr id="154" name="Line 6"/>
              <p:cNvSpPr>
                <a:spLocks noChangeShapeType="1"/>
              </p:cNvSpPr>
              <p:nvPr/>
            </p:nvSpPr>
            <p:spPr bwMode="auto">
              <a:xfrm>
                <a:off x="32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7"/>
              <p:cNvSpPr>
                <a:spLocks noChangeShapeType="1"/>
              </p:cNvSpPr>
              <p:nvPr/>
            </p:nvSpPr>
            <p:spPr bwMode="auto">
              <a:xfrm>
                <a:off x="370" y="2614"/>
                <a:ext cx="42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8"/>
              <p:cNvSpPr>
                <a:spLocks noChangeShapeType="1"/>
              </p:cNvSpPr>
              <p:nvPr/>
            </p:nvSpPr>
            <p:spPr bwMode="auto">
              <a:xfrm>
                <a:off x="412" y="2739"/>
                <a:ext cx="41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9"/>
              <p:cNvSpPr>
                <a:spLocks noChangeShapeType="1"/>
              </p:cNvSpPr>
              <p:nvPr/>
            </p:nvSpPr>
            <p:spPr bwMode="auto">
              <a:xfrm>
                <a:off x="453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10"/>
              <p:cNvSpPr>
                <a:spLocks noChangeShapeType="1"/>
              </p:cNvSpPr>
              <p:nvPr/>
            </p:nvSpPr>
            <p:spPr bwMode="auto">
              <a:xfrm>
                <a:off x="494" y="2971"/>
                <a:ext cx="42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11"/>
              <p:cNvSpPr>
                <a:spLocks noChangeShapeType="1"/>
              </p:cNvSpPr>
              <p:nvPr/>
            </p:nvSpPr>
            <p:spPr bwMode="auto">
              <a:xfrm>
                <a:off x="536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12"/>
              <p:cNvSpPr>
                <a:spLocks noChangeShapeType="1"/>
              </p:cNvSpPr>
              <p:nvPr/>
            </p:nvSpPr>
            <p:spPr bwMode="auto">
              <a:xfrm>
                <a:off x="577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1" name="Line 13"/>
              <p:cNvSpPr>
                <a:spLocks noChangeShapeType="1"/>
              </p:cNvSpPr>
              <p:nvPr/>
            </p:nvSpPr>
            <p:spPr bwMode="auto">
              <a:xfrm>
                <a:off x="618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2" name="Line 14"/>
              <p:cNvSpPr>
                <a:spLocks noChangeShapeType="1"/>
              </p:cNvSpPr>
              <p:nvPr/>
            </p:nvSpPr>
            <p:spPr bwMode="auto">
              <a:xfrm>
                <a:off x="660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Line 15"/>
              <p:cNvSpPr>
                <a:spLocks noChangeShapeType="1"/>
              </p:cNvSpPr>
              <p:nvPr/>
            </p:nvSpPr>
            <p:spPr bwMode="auto">
              <a:xfrm>
                <a:off x="701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Line 16"/>
              <p:cNvSpPr>
                <a:spLocks noChangeShapeType="1"/>
              </p:cNvSpPr>
              <p:nvPr/>
            </p:nvSpPr>
            <p:spPr bwMode="auto">
              <a:xfrm>
                <a:off x="742" y="3501"/>
                <a:ext cx="41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Line 17"/>
              <p:cNvSpPr>
                <a:spLocks noChangeShapeType="1"/>
              </p:cNvSpPr>
              <p:nvPr/>
            </p:nvSpPr>
            <p:spPr bwMode="auto">
              <a:xfrm>
                <a:off x="783" y="3566"/>
                <a:ext cx="42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" name="Line 18"/>
              <p:cNvSpPr>
                <a:spLocks noChangeShapeType="1"/>
              </p:cNvSpPr>
              <p:nvPr/>
            </p:nvSpPr>
            <p:spPr bwMode="auto">
              <a:xfrm>
                <a:off x="825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Line 19"/>
              <p:cNvSpPr>
                <a:spLocks noChangeShapeType="1"/>
              </p:cNvSpPr>
              <p:nvPr/>
            </p:nvSpPr>
            <p:spPr bwMode="auto">
              <a:xfrm>
                <a:off x="866" y="3675"/>
                <a:ext cx="41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Line 20"/>
              <p:cNvSpPr>
                <a:spLocks noChangeShapeType="1"/>
              </p:cNvSpPr>
              <p:nvPr/>
            </p:nvSpPr>
            <p:spPr bwMode="auto">
              <a:xfrm>
                <a:off x="907" y="3719"/>
                <a:ext cx="42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Line 21"/>
              <p:cNvSpPr>
                <a:spLocks noChangeShapeType="1"/>
              </p:cNvSpPr>
              <p:nvPr/>
            </p:nvSpPr>
            <p:spPr bwMode="auto">
              <a:xfrm>
                <a:off x="949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Line 22"/>
              <p:cNvSpPr>
                <a:spLocks noChangeShapeType="1"/>
              </p:cNvSpPr>
              <p:nvPr/>
            </p:nvSpPr>
            <p:spPr bwMode="auto">
              <a:xfrm>
                <a:off x="990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Line 23"/>
              <p:cNvSpPr>
                <a:spLocks noChangeShapeType="1"/>
              </p:cNvSpPr>
              <p:nvPr/>
            </p:nvSpPr>
            <p:spPr bwMode="auto">
              <a:xfrm>
                <a:off x="1031" y="3811"/>
                <a:ext cx="41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Line 24"/>
              <p:cNvSpPr>
                <a:spLocks noChangeShapeType="1"/>
              </p:cNvSpPr>
              <p:nvPr/>
            </p:nvSpPr>
            <p:spPr bwMode="auto">
              <a:xfrm>
                <a:off x="1072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Line 25"/>
              <p:cNvSpPr>
                <a:spLocks noChangeShapeType="1"/>
              </p:cNvSpPr>
              <p:nvPr/>
            </p:nvSpPr>
            <p:spPr bwMode="auto">
              <a:xfrm>
                <a:off x="1113" y="3838"/>
                <a:ext cx="42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Line 26"/>
              <p:cNvSpPr>
                <a:spLocks noChangeShapeType="1"/>
              </p:cNvSpPr>
              <p:nvPr/>
            </p:nvSpPr>
            <p:spPr bwMode="auto">
              <a:xfrm flipV="1">
                <a:off x="1155" y="3838"/>
                <a:ext cx="41" cy="3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5" name="Line 27"/>
              <p:cNvSpPr>
                <a:spLocks noChangeShapeType="1"/>
              </p:cNvSpPr>
              <p:nvPr/>
            </p:nvSpPr>
            <p:spPr bwMode="auto">
              <a:xfrm flipV="1">
                <a:off x="1196" y="3827"/>
                <a:ext cx="41" cy="11"/>
              </a:xfrm>
              <a:prstGeom prst="line">
                <a:avLst/>
              </a:prstGeom>
              <a:noFill/>
              <a:ln w="4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6" name="Line 28"/>
              <p:cNvSpPr>
                <a:spLocks noChangeShapeType="1"/>
              </p:cNvSpPr>
              <p:nvPr/>
            </p:nvSpPr>
            <p:spPr bwMode="auto">
              <a:xfrm flipV="1">
                <a:off x="1237" y="3811"/>
                <a:ext cx="42" cy="16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Line 29"/>
              <p:cNvSpPr>
                <a:spLocks noChangeShapeType="1"/>
              </p:cNvSpPr>
              <p:nvPr/>
            </p:nvSpPr>
            <p:spPr bwMode="auto">
              <a:xfrm flipV="1">
                <a:off x="1279" y="3787"/>
                <a:ext cx="41" cy="2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Line 30"/>
              <p:cNvSpPr>
                <a:spLocks noChangeShapeType="1"/>
              </p:cNvSpPr>
              <p:nvPr/>
            </p:nvSpPr>
            <p:spPr bwMode="auto">
              <a:xfrm flipV="1">
                <a:off x="1320" y="3756"/>
                <a:ext cx="41" cy="3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9" name="Line 31"/>
              <p:cNvSpPr>
                <a:spLocks noChangeShapeType="1"/>
              </p:cNvSpPr>
              <p:nvPr/>
            </p:nvSpPr>
            <p:spPr bwMode="auto">
              <a:xfrm flipV="1">
                <a:off x="1361" y="3719"/>
                <a:ext cx="41" cy="37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Line 32"/>
              <p:cNvSpPr>
                <a:spLocks noChangeShapeType="1"/>
              </p:cNvSpPr>
              <p:nvPr/>
            </p:nvSpPr>
            <p:spPr bwMode="auto">
              <a:xfrm flipV="1">
                <a:off x="1402" y="3675"/>
                <a:ext cx="42" cy="44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1" name="Line 33"/>
              <p:cNvSpPr>
                <a:spLocks noChangeShapeType="1"/>
              </p:cNvSpPr>
              <p:nvPr/>
            </p:nvSpPr>
            <p:spPr bwMode="auto">
              <a:xfrm flipV="1">
                <a:off x="1444" y="3624"/>
                <a:ext cx="41" cy="5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Line 34"/>
              <p:cNvSpPr>
                <a:spLocks noChangeShapeType="1"/>
              </p:cNvSpPr>
              <p:nvPr/>
            </p:nvSpPr>
            <p:spPr bwMode="auto">
              <a:xfrm flipV="1">
                <a:off x="1485" y="3566"/>
                <a:ext cx="41" cy="5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Line 35"/>
              <p:cNvSpPr>
                <a:spLocks noChangeShapeType="1"/>
              </p:cNvSpPr>
              <p:nvPr/>
            </p:nvSpPr>
            <p:spPr bwMode="auto">
              <a:xfrm flipV="1">
                <a:off x="1526" y="3501"/>
                <a:ext cx="42" cy="6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Line 36"/>
              <p:cNvSpPr>
                <a:spLocks noChangeShapeType="1"/>
              </p:cNvSpPr>
              <p:nvPr/>
            </p:nvSpPr>
            <p:spPr bwMode="auto">
              <a:xfrm flipV="1">
                <a:off x="1568" y="3430"/>
                <a:ext cx="41" cy="71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" name="Line 37"/>
              <p:cNvSpPr>
                <a:spLocks noChangeShapeType="1"/>
              </p:cNvSpPr>
              <p:nvPr/>
            </p:nvSpPr>
            <p:spPr bwMode="auto">
              <a:xfrm flipV="1">
                <a:off x="1609" y="3352"/>
                <a:ext cx="41" cy="78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Line 38"/>
              <p:cNvSpPr>
                <a:spLocks noChangeShapeType="1"/>
              </p:cNvSpPr>
              <p:nvPr/>
            </p:nvSpPr>
            <p:spPr bwMode="auto">
              <a:xfrm flipV="1">
                <a:off x="1650" y="3267"/>
                <a:ext cx="42" cy="8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Line 39"/>
              <p:cNvSpPr>
                <a:spLocks noChangeShapeType="1"/>
              </p:cNvSpPr>
              <p:nvPr/>
            </p:nvSpPr>
            <p:spPr bwMode="auto">
              <a:xfrm flipV="1">
                <a:off x="1692" y="3175"/>
                <a:ext cx="41" cy="9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Line 40"/>
              <p:cNvSpPr>
                <a:spLocks noChangeShapeType="1"/>
              </p:cNvSpPr>
              <p:nvPr/>
            </p:nvSpPr>
            <p:spPr bwMode="auto">
              <a:xfrm flipV="1">
                <a:off x="1733" y="3076"/>
                <a:ext cx="41" cy="99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Line 41"/>
              <p:cNvSpPr>
                <a:spLocks noChangeShapeType="1"/>
              </p:cNvSpPr>
              <p:nvPr/>
            </p:nvSpPr>
            <p:spPr bwMode="auto">
              <a:xfrm flipV="1">
                <a:off x="1774" y="2971"/>
                <a:ext cx="41" cy="10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Line 42"/>
              <p:cNvSpPr>
                <a:spLocks noChangeShapeType="1"/>
              </p:cNvSpPr>
              <p:nvPr/>
            </p:nvSpPr>
            <p:spPr bwMode="auto">
              <a:xfrm flipV="1">
                <a:off x="1815" y="2859"/>
                <a:ext cx="41" cy="112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Line 43"/>
              <p:cNvSpPr>
                <a:spLocks noChangeShapeType="1"/>
              </p:cNvSpPr>
              <p:nvPr/>
            </p:nvSpPr>
            <p:spPr bwMode="auto">
              <a:xfrm flipV="1">
                <a:off x="1856" y="2739"/>
                <a:ext cx="42" cy="120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2" name="Line 44"/>
              <p:cNvSpPr>
                <a:spLocks noChangeShapeType="1"/>
              </p:cNvSpPr>
              <p:nvPr/>
            </p:nvSpPr>
            <p:spPr bwMode="auto">
              <a:xfrm flipV="1">
                <a:off x="1898" y="2614"/>
                <a:ext cx="41" cy="125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3" name="Line 45"/>
              <p:cNvSpPr>
                <a:spLocks noChangeShapeType="1"/>
              </p:cNvSpPr>
              <p:nvPr/>
            </p:nvSpPr>
            <p:spPr bwMode="auto">
              <a:xfrm flipV="1">
                <a:off x="1939" y="2481"/>
                <a:ext cx="41" cy="133"/>
              </a:xfrm>
              <a:prstGeom prst="line">
                <a:avLst/>
              </a:prstGeom>
              <a:noFill/>
              <a:ln w="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2" name="Freeform 49"/>
            <p:cNvSpPr>
              <a:spLocks/>
            </p:cNvSpPr>
            <p:nvPr/>
          </p:nvSpPr>
          <p:spPr bwMode="auto">
            <a:xfrm>
              <a:off x="1109" y="2430"/>
              <a:ext cx="81" cy="139"/>
            </a:xfrm>
            <a:custGeom>
              <a:avLst/>
              <a:gdLst>
                <a:gd name="T0" fmla="*/ 0 w 81"/>
                <a:gd name="T1" fmla="*/ 133 h 139"/>
                <a:gd name="T2" fmla="*/ 41 w 81"/>
                <a:gd name="T3" fmla="*/ 139 h 139"/>
                <a:gd name="T4" fmla="*/ 81 w 81"/>
                <a:gd name="T5" fmla="*/ 133 h 139"/>
                <a:gd name="T6" fmla="*/ 41 w 81"/>
                <a:gd name="T7" fmla="*/ 0 h 139"/>
                <a:gd name="T8" fmla="*/ 0 w 81"/>
                <a:gd name="T9" fmla="*/ 133 h 1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39"/>
                <a:gd name="T17" fmla="*/ 81 w 81"/>
                <a:gd name="T18" fmla="*/ 139 h 1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39">
                  <a:moveTo>
                    <a:pt x="0" y="133"/>
                  </a:moveTo>
                  <a:cubicBezTo>
                    <a:pt x="13" y="136"/>
                    <a:pt x="27" y="139"/>
                    <a:pt x="41" y="139"/>
                  </a:cubicBezTo>
                  <a:cubicBezTo>
                    <a:pt x="54" y="138"/>
                    <a:pt x="68" y="136"/>
                    <a:pt x="81" y="133"/>
                  </a:cubicBezTo>
                  <a:lnTo>
                    <a:pt x="41" y="0"/>
                  </a:lnTo>
                  <a:lnTo>
                    <a:pt x="0" y="133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51"/>
            <p:cNvSpPr>
              <a:spLocks/>
            </p:cNvSpPr>
            <p:nvPr/>
          </p:nvSpPr>
          <p:spPr bwMode="auto">
            <a:xfrm>
              <a:off x="1931" y="3800"/>
              <a:ext cx="140" cy="81"/>
            </a:xfrm>
            <a:custGeom>
              <a:avLst/>
              <a:gdLst>
                <a:gd name="T0" fmla="*/ 6 w 140"/>
                <a:gd name="T1" fmla="*/ 0 h 81"/>
                <a:gd name="T2" fmla="*/ 1 w 140"/>
                <a:gd name="T3" fmla="*/ 40 h 81"/>
                <a:gd name="T4" fmla="*/ 6 w 140"/>
                <a:gd name="T5" fmla="*/ 81 h 81"/>
                <a:gd name="T6" fmla="*/ 140 w 140"/>
                <a:gd name="T7" fmla="*/ 41 h 81"/>
                <a:gd name="T8" fmla="*/ 6 w 140"/>
                <a:gd name="T9" fmla="*/ 0 h 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0"/>
                <a:gd name="T16" fmla="*/ 0 h 81"/>
                <a:gd name="T17" fmla="*/ 140 w 140"/>
                <a:gd name="T18" fmla="*/ 81 h 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0" h="81">
                  <a:moveTo>
                    <a:pt x="6" y="0"/>
                  </a:moveTo>
                  <a:cubicBezTo>
                    <a:pt x="3" y="13"/>
                    <a:pt x="1" y="27"/>
                    <a:pt x="1" y="40"/>
                  </a:cubicBezTo>
                  <a:cubicBezTo>
                    <a:pt x="0" y="54"/>
                    <a:pt x="3" y="68"/>
                    <a:pt x="6" y="81"/>
                  </a:cubicBezTo>
                  <a:lnTo>
                    <a:pt x="140" y="41"/>
                  </a:lnTo>
                  <a:lnTo>
                    <a:pt x="6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94" name="Straight Arrow Connector 193"/>
          <p:cNvCxnSpPr>
            <a:stCxn id="84" idx="0"/>
          </p:cNvCxnSpPr>
          <p:nvPr/>
        </p:nvCxnSpPr>
        <p:spPr>
          <a:xfrm flipV="1">
            <a:off x="3452813" y="2996952"/>
            <a:ext cx="0" cy="19623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84" idx="0"/>
            <a:endCxn id="153" idx="1"/>
          </p:cNvCxnSpPr>
          <p:nvPr/>
        </p:nvCxnSpPr>
        <p:spPr>
          <a:xfrm>
            <a:off x="3452813" y="4959274"/>
            <a:ext cx="5233988" cy="27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8753568" y="4734216"/>
            <a:ext cx="72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327058" y="2708920"/>
            <a:ext cx="72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198" name="Straight Arrow Connector 197"/>
          <p:cNvCxnSpPr>
            <a:endCxn id="80" idx="1"/>
          </p:cNvCxnSpPr>
          <p:nvPr/>
        </p:nvCxnSpPr>
        <p:spPr>
          <a:xfrm flipV="1">
            <a:off x="2994025" y="4927148"/>
            <a:ext cx="261939" cy="10221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 Box 12"/>
          <p:cNvSpPr txBox="1">
            <a:spLocks noChangeArrowheads="1"/>
          </p:cNvSpPr>
          <p:nvPr/>
        </p:nvSpPr>
        <p:spPr bwMode="auto">
          <a:xfrm>
            <a:off x="2162175" y="5038072"/>
            <a:ext cx="2563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GB" dirty="0"/>
              <a:t>–</a:t>
            </a:r>
            <a:r>
              <a:rPr lang="en-GB" dirty="0">
                <a:sym typeface="Symbol" panose="05050102010706020507" pitchFamily="18" charset="2"/>
              </a:rPr>
              <a:t></a:t>
            </a:r>
            <a:r>
              <a:rPr lang="en-GB" dirty="0"/>
              <a:t>/a		 </a:t>
            </a:r>
            <a:r>
              <a:rPr lang="en-GB" dirty="0">
                <a:sym typeface="Symbol" panose="05050102010706020507" pitchFamily="18" charset="2"/>
              </a:rPr>
              <a:t> </a:t>
            </a:r>
            <a:r>
              <a:rPr lang="en-GB" dirty="0"/>
              <a:t>/a</a:t>
            </a:r>
          </a:p>
        </p:txBody>
      </p:sp>
      <p:cxnSp>
        <p:nvCxnSpPr>
          <p:cNvPr id="200" name="Straight Connector 199"/>
          <p:cNvCxnSpPr/>
          <p:nvPr/>
        </p:nvCxnSpPr>
        <p:spPr>
          <a:xfrm flipV="1">
            <a:off x="2482320" y="3382963"/>
            <a:ext cx="0" cy="152735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flipV="1">
            <a:off x="4499992" y="3375674"/>
            <a:ext cx="0" cy="1527352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endCxn id="129" idx="0"/>
          </p:cNvCxnSpPr>
          <p:nvPr/>
        </p:nvCxnSpPr>
        <p:spPr>
          <a:xfrm>
            <a:off x="4373563" y="2237342"/>
            <a:ext cx="1174750" cy="27425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460914"/>
              </p:ext>
            </p:extLst>
          </p:nvPr>
        </p:nvGraphicFramePr>
        <p:xfrm>
          <a:off x="5114920" y="5620024"/>
          <a:ext cx="3249613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3000" imgH="419040" progId="Equation.3">
                  <p:embed/>
                </p:oleObj>
              </mc:Choice>
              <mc:Fallback>
                <p:oleObj name="Equation" r:id="rId5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0" y="5620024"/>
                        <a:ext cx="3249613" cy="1190625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" name="TextBox 204"/>
          <p:cNvSpPr txBox="1"/>
          <p:nvPr/>
        </p:nvSpPr>
        <p:spPr>
          <a:xfrm>
            <a:off x="5709440" y="5216824"/>
            <a:ext cx="3032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generically:</a:t>
            </a:r>
          </a:p>
        </p:txBody>
      </p:sp>
      <p:graphicFrame>
        <p:nvGraphicFramePr>
          <p:cNvPr id="20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346774"/>
              </p:ext>
            </p:extLst>
          </p:nvPr>
        </p:nvGraphicFramePr>
        <p:xfrm>
          <a:off x="466725" y="1366838"/>
          <a:ext cx="50355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200" imgH="419040" progId="Equation.3">
                  <p:embed/>
                </p:oleObj>
              </mc:Choice>
              <mc:Fallback>
                <p:oleObj name="Equation" r:id="rId7" imgW="1384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366838"/>
                        <a:ext cx="5035550" cy="1524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957763" y="5216824"/>
            <a:ext cx="3413125" cy="1641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DE59EF-7C3E-4A37-AC69-040CB9B5CA57}"/>
              </a:ext>
            </a:extLst>
          </p:cNvPr>
          <p:cNvSpPr txBox="1"/>
          <p:nvPr/>
        </p:nvSpPr>
        <p:spPr>
          <a:xfrm>
            <a:off x="5842795" y="1725785"/>
            <a:ext cx="3259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makes the band diagrams for a bcc look different than an </a:t>
            </a:r>
            <a:r>
              <a:rPr lang="en-US" dirty="0" err="1"/>
              <a:t>fcc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853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4" grpId="0"/>
      <p:bldP spid="205" grpId="0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One Common Approach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9376" y="1489076"/>
            <a:ext cx="6831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400" dirty="0"/>
              <a:t>But the exact shape doesn’t matter, so let’s try something easier! What’s Easy?</a:t>
            </a: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23528" y="4868650"/>
            <a:ext cx="8266112" cy="1582737"/>
            <a:chOff x="77" y="1617"/>
            <a:chExt cx="5207" cy="997"/>
          </a:xfrm>
        </p:grpSpPr>
        <p:grpSp>
          <p:nvGrpSpPr>
            <p:cNvPr id="5" name="Group 62"/>
            <p:cNvGrpSpPr>
              <a:grpSpLocks/>
            </p:cNvGrpSpPr>
            <p:nvPr/>
          </p:nvGrpSpPr>
          <p:grpSpPr bwMode="auto">
            <a:xfrm>
              <a:off x="77" y="1617"/>
              <a:ext cx="5207" cy="952"/>
              <a:chOff x="77" y="1617"/>
              <a:chExt cx="5207" cy="952"/>
            </a:xfrm>
          </p:grpSpPr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77" y="2569"/>
                <a:ext cx="7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rot="10800000" flipH="1">
                <a:off x="819" y="1617"/>
                <a:ext cx="0" cy="9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rot="10800000" flipH="1">
                <a:off x="825" y="1617"/>
                <a:ext cx="37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12"/>
              <p:cNvGrpSpPr>
                <a:grpSpLocks/>
              </p:cNvGrpSpPr>
              <p:nvPr/>
            </p:nvGrpSpPr>
            <p:grpSpPr bwMode="auto">
              <a:xfrm>
                <a:off x="1198" y="1617"/>
                <a:ext cx="1127" cy="952"/>
                <a:chOff x="748" y="3022"/>
                <a:chExt cx="412" cy="408"/>
              </a:xfrm>
            </p:grpSpPr>
            <p:sp>
              <p:nvSpPr>
                <p:cNvPr id="28" name="Line 13"/>
                <p:cNvSpPr>
                  <a:spLocks noChangeShapeType="1"/>
                </p:cNvSpPr>
                <p:nvPr/>
              </p:nvSpPr>
              <p:spPr bwMode="auto">
                <a:xfrm>
                  <a:off x="748" y="3022"/>
                  <a:ext cx="0" cy="4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14"/>
                <p:cNvSpPr>
                  <a:spLocks noChangeShapeType="1"/>
                </p:cNvSpPr>
                <p:nvPr/>
              </p:nvSpPr>
              <p:spPr bwMode="auto">
                <a:xfrm>
                  <a:off x="748" y="3430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1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020" y="3022"/>
                  <a:ext cx="0" cy="4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1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022" y="3022"/>
                  <a:ext cx="13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7"/>
              <p:cNvGrpSpPr>
                <a:grpSpLocks/>
              </p:cNvGrpSpPr>
              <p:nvPr/>
            </p:nvGrpSpPr>
            <p:grpSpPr bwMode="auto">
              <a:xfrm>
                <a:off x="2312" y="1617"/>
                <a:ext cx="1125" cy="952"/>
                <a:chOff x="748" y="3022"/>
                <a:chExt cx="412" cy="408"/>
              </a:xfrm>
            </p:grpSpPr>
            <p:sp>
              <p:nvSpPr>
                <p:cNvPr id="24" name="Line 18"/>
                <p:cNvSpPr>
                  <a:spLocks noChangeShapeType="1"/>
                </p:cNvSpPr>
                <p:nvPr/>
              </p:nvSpPr>
              <p:spPr bwMode="auto">
                <a:xfrm>
                  <a:off x="748" y="3022"/>
                  <a:ext cx="0" cy="4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9"/>
                <p:cNvSpPr>
                  <a:spLocks noChangeShapeType="1"/>
                </p:cNvSpPr>
                <p:nvPr/>
              </p:nvSpPr>
              <p:spPr bwMode="auto">
                <a:xfrm>
                  <a:off x="748" y="3430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20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020" y="3022"/>
                  <a:ext cx="0" cy="4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2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022" y="3022"/>
                  <a:ext cx="13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2"/>
              <p:cNvGrpSpPr>
                <a:grpSpLocks/>
              </p:cNvGrpSpPr>
              <p:nvPr/>
            </p:nvGrpSpPr>
            <p:grpSpPr bwMode="auto">
              <a:xfrm>
                <a:off x="3427" y="1617"/>
                <a:ext cx="1124" cy="952"/>
                <a:chOff x="748" y="3022"/>
                <a:chExt cx="412" cy="408"/>
              </a:xfrm>
            </p:grpSpPr>
            <p:sp>
              <p:nvSpPr>
                <p:cNvPr id="20" name="Line 23"/>
                <p:cNvSpPr>
                  <a:spLocks noChangeShapeType="1"/>
                </p:cNvSpPr>
                <p:nvPr/>
              </p:nvSpPr>
              <p:spPr bwMode="auto">
                <a:xfrm>
                  <a:off x="748" y="3022"/>
                  <a:ext cx="0" cy="4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24"/>
                <p:cNvSpPr>
                  <a:spLocks noChangeShapeType="1"/>
                </p:cNvSpPr>
                <p:nvPr/>
              </p:nvSpPr>
              <p:spPr bwMode="auto">
                <a:xfrm>
                  <a:off x="748" y="3430"/>
                  <a:ext cx="2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25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020" y="3022"/>
                  <a:ext cx="0" cy="40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26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022" y="3022"/>
                  <a:ext cx="13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" name="Line 27"/>
              <p:cNvSpPr>
                <a:spLocks noChangeShapeType="1"/>
              </p:cNvSpPr>
              <p:nvPr/>
            </p:nvSpPr>
            <p:spPr bwMode="auto">
              <a:xfrm>
                <a:off x="4542" y="1617"/>
                <a:ext cx="0" cy="9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8"/>
              <p:cNvSpPr>
                <a:spLocks noChangeShapeType="1"/>
              </p:cNvSpPr>
              <p:nvPr/>
            </p:nvSpPr>
            <p:spPr bwMode="auto">
              <a:xfrm>
                <a:off x="4542" y="2569"/>
                <a:ext cx="74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436" y="2515"/>
              <a:ext cx="4574" cy="99"/>
              <a:chOff x="436" y="1969"/>
              <a:chExt cx="4574" cy="99"/>
            </a:xfrm>
          </p:grpSpPr>
          <p:sp>
            <p:nvSpPr>
              <p:cNvPr id="7" name="Oval 41"/>
              <p:cNvSpPr>
                <a:spLocks noChangeAspect="1" noChangeArrowheads="1"/>
              </p:cNvSpPr>
              <p:nvPr/>
            </p:nvSpPr>
            <p:spPr bwMode="auto">
              <a:xfrm>
                <a:off x="1544" y="1978"/>
                <a:ext cx="85" cy="8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8" name="Oval 42"/>
              <p:cNvSpPr>
                <a:spLocks noChangeAspect="1" noChangeArrowheads="1"/>
              </p:cNvSpPr>
              <p:nvPr/>
            </p:nvSpPr>
            <p:spPr bwMode="auto">
              <a:xfrm>
                <a:off x="2662" y="1969"/>
                <a:ext cx="86" cy="8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9" name="Oval 43"/>
              <p:cNvSpPr>
                <a:spLocks noChangeAspect="1" noChangeArrowheads="1"/>
              </p:cNvSpPr>
              <p:nvPr/>
            </p:nvSpPr>
            <p:spPr bwMode="auto">
              <a:xfrm>
                <a:off x="3794" y="1982"/>
                <a:ext cx="85" cy="8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0" name="Oval 44"/>
              <p:cNvSpPr>
                <a:spLocks noChangeAspect="1" noChangeArrowheads="1"/>
              </p:cNvSpPr>
              <p:nvPr/>
            </p:nvSpPr>
            <p:spPr bwMode="auto">
              <a:xfrm>
                <a:off x="4925" y="1978"/>
                <a:ext cx="85" cy="8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11" name="Oval 45"/>
              <p:cNvSpPr>
                <a:spLocks noChangeAspect="1" noChangeArrowheads="1"/>
              </p:cNvSpPr>
              <p:nvPr/>
            </p:nvSpPr>
            <p:spPr bwMode="auto">
              <a:xfrm>
                <a:off x="436" y="1978"/>
                <a:ext cx="85" cy="8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rtl="1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</p:grpSp>
      </p:grpSp>
      <p:sp>
        <p:nvSpPr>
          <p:cNvPr id="32" name="Text Box 50"/>
          <p:cNvSpPr txBox="1">
            <a:spLocks noChangeArrowheads="1"/>
          </p:cNvSpPr>
          <p:nvPr/>
        </p:nvSpPr>
        <p:spPr bwMode="auto">
          <a:xfrm>
            <a:off x="4458181" y="4375663"/>
            <a:ext cx="976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400" dirty="0"/>
              <a:t>U(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</p:txBody>
      </p:sp>
      <p:sp>
        <p:nvSpPr>
          <p:cNvPr id="39" name="Text Box 65"/>
          <p:cNvSpPr txBox="1">
            <a:spLocks noChangeArrowheads="1"/>
          </p:cNvSpPr>
          <p:nvPr/>
        </p:nvSpPr>
        <p:spPr bwMode="auto">
          <a:xfrm>
            <a:off x="8905553" y="5068675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sz="2400" i="1"/>
              <a:t>x</a:t>
            </a:r>
          </a:p>
        </p:txBody>
      </p:sp>
      <p:sp>
        <p:nvSpPr>
          <p:cNvPr id="40" name="Line 66"/>
          <p:cNvSpPr>
            <a:spLocks noChangeShapeType="1"/>
          </p:cNvSpPr>
          <p:nvPr/>
        </p:nvSpPr>
        <p:spPr bwMode="auto">
          <a:xfrm>
            <a:off x="452115" y="5314737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Rectangle 67"/>
          <p:cNvSpPr>
            <a:spLocks noChangeArrowheads="1"/>
          </p:cNvSpPr>
          <p:nvPr/>
        </p:nvSpPr>
        <p:spPr bwMode="auto">
          <a:xfrm>
            <a:off x="272728" y="6091025"/>
            <a:ext cx="323850" cy="576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rtl="1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03821" y="2963147"/>
            <a:ext cx="77198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A Physicist Thinks Quantum Wells are Easy </a:t>
            </a:r>
            <a:r>
              <a:rPr lang="en-US" sz="2000" dirty="0"/>
              <a:t>(</a:t>
            </a:r>
            <a:r>
              <a:rPr lang="en-US" sz="2000" dirty="0" err="1"/>
              <a:t>Kroniq</a:t>
            </a:r>
            <a:r>
              <a:rPr lang="en-US" sz="2000" dirty="0"/>
              <a:t>-Penney Model or Nearly Free Electron Approx.)</a:t>
            </a:r>
          </a:p>
          <a:p>
            <a:pPr algn="ctr"/>
            <a:r>
              <a:rPr lang="en-US" sz="2000" dirty="0"/>
              <a:t>We’ll later discuss a chemist’s approach.</a:t>
            </a:r>
          </a:p>
        </p:txBody>
      </p:sp>
    </p:spTree>
    <p:extLst>
      <p:ext uri="{BB962C8B-B14F-4D97-AF65-F5344CB8AC3E}">
        <p14:creationId xmlns:p14="http://schemas.microsoft.com/office/powerpoint/2010/main" val="196876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/>
      <p:bldP spid="40" grpId="0" animBg="1"/>
      <p:bldP spid="41" grpId="0" animBg="1"/>
      <p:bldP spid="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70" y="581025"/>
            <a:ext cx="8554518" cy="5334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Using Bloch’s Theorem: The </a:t>
            </a:r>
            <a:r>
              <a:rPr lang="en-US" sz="2800" b="1" dirty="0" err="1">
                <a:solidFill>
                  <a:schemeClr val="tx1"/>
                </a:solidFill>
              </a:rPr>
              <a:t>Krönig</a:t>
            </a:r>
            <a:r>
              <a:rPr lang="en-US" sz="2800" b="1" dirty="0">
                <a:solidFill>
                  <a:schemeClr val="tx1"/>
                </a:solidFill>
              </a:rPr>
              <a:t>-Penney Model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04800" y="1450975"/>
            <a:ext cx="830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Bloch’s theorem allows us to calculate the energy bands of electrons in a crystal if we know the potential energy function.  </a:t>
            </a:r>
          </a:p>
        </p:txBody>
      </p:sp>
    </p:spTree>
    <p:extLst>
      <p:ext uri="{BB962C8B-B14F-4D97-AF65-F5344CB8AC3E}">
        <p14:creationId xmlns:p14="http://schemas.microsoft.com/office/powerpoint/2010/main" val="30677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70" y="581025"/>
            <a:ext cx="8554518" cy="5334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Using Bloch’s Theorem: The </a:t>
            </a:r>
            <a:r>
              <a:rPr lang="en-US" sz="2800" b="1" dirty="0" err="1">
                <a:solidFill>
                  <a:schemeClr val="tx1"/>
                </a:solidFill>
              </a:rPr>
              <a:t>Krönig</a:t>
            </a:r>
            <a:r>
              <a:rPr lang="en-US" sz="2800" b="1" dirty="0">
                <a:solidFill>
                  <a:schemeClr val="tx1"/>
                </a:solidFill>
              </a:rPr>
              <a:t>-Penney Model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04800" y="1450975"/>
            <a:ext cx="8305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Bloch’s theorem allows us to calculate the energy bands of electrons in a crystal if we know the potential energy function.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First done for a chain of finite square well potentials model by </a:t>
            </a:r>
            <a:r>
              <a:rPr lang="en-US" sz="1800" dirty="0" err="1"/>
              <a:t>Krönig</a:t>
            </a:r>
            <a:r>
              <a:rPr lang="en-US" sz="1800" dirty="0"/>
              <a:t> and Penney in 1931 with E&lt;U</a:t>
            </a:r>
            <a:r>
              <a:rPr lang="en-US" sz="1800" baseline="-25000" dirty="0"/>
              <a:t>0</a:t>
            </a:r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81000" y="2781300"/>
            <a:ext cx="4832350" cy="2528888"/>
            <a:chOff x="240" y="1107"/>
            <a:chExt cx="3044" cy="1593"/>
          </a:xfrm>
        </p:grpSpPr>
        <p:grpSp>
          <p:nvGrpSpPr>
            <p:cNvPr id="20495" name="Group 80"/>
            <p:cNvGrpSpPr>
              <a:grpSpLocks/>
            </p:cNvGrpSpPr>
            <p:nvPr/>
          </p:nvGrpSpPr>
          <p:grpSpPr bwMode="auto">
            <a:xfrm>
              <a:off x="240" y="1107"/>
              <a:ext cx="3044" cy="1593"/>
              <a:chOff x="240" y="1107"/>
              <a:chExt cx="3044" cy="1593"/>
            </a:xfrm>
          </p:grpSpPr>
          <p:grpSp>
            <p:nvGrpSpPr>
              <p:cNvPr id="20497" name="Group 78"/>
              <p:cNvGrpSpPr>
                <a:grpSpLocks/>
              </p:cNvGrpSpPr>
              <p:nvPr/>
            </p:nvGrpSpPr>
            <p:grpSpPr bwMode="auto">
              <a:xfrm>
                <a:off x="240" y="1107"/>
                <a:ext cx="3044" cy="1593"/>
                <a:chOff x="240" y="1107"/>
                <a:chExt cx="3044" cy="1593"/>
              </a:xfrm>
            </p:grpSpPr>
            <p:sp>
              <p:nvSpPr>
                <p:cNvPr id="2049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624" y="1200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24" y="1107"/>
                  <a:ext cx="47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dirty="0"/>
                    <a:t>U(x)</a:t>
                  </a:r>
                </a:p>
              </p:txBody>
            </p:sp>
            <p:sp>
              <p:nvSpPr>
                <p:cNvPr id="205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2016"/>
                  <a:ext cx="21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x</a:t>
                  </a:r>
                </a:p>
              </p:txBody>
            </p:sp>
            <p:sp>
              <p:nvSpPr>
                <p:cNvPr id="2050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8" y="2208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Oval 46"/>
                <p:cNvSpPr>
                  <a:spLocks noChangeArrowheads="1"/>
                </p:cNvSpPr>
                <p:nvPr/>
              </p:nvSpPr>
              <p:spPr bwMode="auto">
                <a:xfrm>
                  <a:off x="768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4" name="Oval 47"/>
                <p:cNvSpPr>
                  <a:spLocks noChangeArrowheads="1"/>
                </p:cNvSpPr>
                <p:nvPr/>
              </p:nvSpPr>
              <p:spPr bwMode="auto">
                <a:xfrm>
                  <a:off x="240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5" name="Oval 48"/>
                <p:cNvSpPr>
                  <a:spLocks noChangeArrowheads="1"/>
                </p:cNvSpPr>
                <p:nvPr/>
              </p:nvSpPr>
              <p:spPr bwMode="auto">
                <a:xfrm>
                  <a:off x="1296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6" name="Oval 49"/>
                <p:cNvSpPr>
                  <a:spLocks noChangeArrowheads="1"/>
                </p:cNvSpPr>
                <p:nvPr/>
              </p:nvSpPr>
              <p:spPr bwMode="auto">
                <a:xfrm>
                  <a:off x="2352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7" name="Oval 50"/>
                <p:cNvSpPr>
                  <a:spLocks noChangeArrowheads="1"/>
                </p:cNvSpPr>
                <p:nvPr/>
              </p:nvSpPr>
              <p:spPr bwMode="auto">
                <a:xfrm>
                  <a:off x="1824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62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5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4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6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152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680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08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28" y="2195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0</a:t>
                  </a:r>
                </a:p>
              </p:txBody>
            </p:sp>
            <p:sp>
              <p:nvSpPr>
                <p:cNvPr id="2052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864" y="2195"/>
                  <a:ext cx="2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</a:t>
                  </a:r>
                </a:p>
              </p:txBody>
            </p:sp>
            <p:sp>
              <p:nvSpPr>
                <p:cNvPr id="2052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008" y="2256"/>
                  <a:ext cx="44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dirty="0" err="1"/>
                    <a:t>a+b</a:t>
                  </a:r>
                  <a:endParaRPr lang="en-US" sz="2000" dirty="0"/>
                </a:p>
              </p:txBody>
            </p:sp>
            <p:sp>
              <p:nvSpPr>
                <p:cNvPr id="2053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56" y="2448"/>
                  <a:ext cx="55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2a+b</a:t>
                  </a:r>
                </a:p>
              </p:txBody>
            </p:sp>
            <p:sp>
              <p:nvSpPr>
                <p:cNvPr id="2053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680" y="2448"/>
                  <a:ext cx="6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2(a+b)</a:t>
                  </a:r>
                </a:p>
              </p:txBody>
            </p:sp>
            <p:sp>
              <p:nvSpPr>
                <p:cNvPr id="2053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440" y="2208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0" y="2208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8" name="Text Box 79"/>
              <p:cNvSpPr txBox="1">
                <a:spLocks noChangeArrowheads="1"/>
              </p:cNvSpPr>
              <p:nvPr/>
            </p:nvSpPr>
            <p:spPr bwMode="auto">
              <a:xfrm>
                <a:off x="576" y="1584"/>
                <a:ext cx="30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/>
                  <a:t>U</a:t>
                </a:r>
                <a:r>
                  <a:rPr lang="en-US" sz="2000" baseline="-25000" dirty="0"/>
                  <a:t>0</a:t>
                </a:r>
              </a:p>
            </p:txBody>
          </p:sp>
        </p:grpSp>
        <p:sp>
          <p:nvSpPr>
            <p:cNvPr id="20496" name="Text Box 88"/>
            <p:cNvSpPr txBox="1">
              <a:spLocks noChangeArrowheads="1"/>
            </p:cNvSpPr>
            <p:nvPr/>
          </p:nvSpPr>
          <p:spPr bwMode="auto">
            <a:xfrm>
              <a:off x="295" y="2195"/>
              <a:ext cx="2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370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70" y="581025"/>
            <a:ext cx="8554518" cy="5334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Using Bloch’s Theorem: The </a:t>
            </a:r>
            <a:r>
              <a:rPr lang="en-US" sz="2800" b="1" dirty="0" err="1">
                <a:solidFill>
                  <a:schemeClr val="tx1"/>
                </a:solidFill>
              </a:rPr>
              <a:t>Krönig</a:t>
            </a:r>
            <a:r>
              <a:rPr lang="en-US" sz="2800" b="1" dirty="0">
                <a:solidFill>
                  <a:schemeClr val="tx1"/>
                </a:solidFill>
              </a:rPr>
              <a:t>-Penney Model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04800" y="1450975"/>
            <a:ext cx="8305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Bloch’s theorem allows us to calculate the energy bands of electrons in a crystal if we know the potential energy function.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First done for a chain of finite square well potentials model by </a:t>
            </a:r>
            <a:r>
              <a:rPr lang="en-US" sz="1800" dirty="0" err="1"/>
              <a:t>Krönig</a:t>
            </a:r>
            <a:r>
              <a:rPr lang="en-US" sz="1800" dirty="0"/>
              <a:t> and Penney in 1931 with E&lt;U</a:t>
            </a:r>
            <a:r>
              <a:rPr lang="en-US" sz="1800" baseline="-25000" dirty="0"/>
              <a:t>0</a:t>
            </a:r>
          </a:p>
        </p:txBody>
      </p:sp>
      <p:sp>
        <p:nvSpPr>
          <p:cNvPr id="201809" name="Text Box 81"/>
          <p:cNvSpPr txBox="1">
            <a:spLocks noChangeArrowheads="1"/>
          </p:cNvSpPr>
          <p:nvPr/>
        </p:nvSpPr>
        <p:spPr bwMode="auto">
          <a:xfrm>
            <a:off x="4954588" y="2789238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Each atom is represented by a finite square well of width a and depth U</a:t>
            </a:r>
            <a:r>
              <a:rPr lang="en-US" sz="1800" baseline="-25000" dirty="0"/>
              <a:t>0</a:t>
            </a:r>
            <a:r>
              <a:rPr lang="en-US" sz="1800" dirty="0"/>
              <a:t>.  The atomic spacing is </a:t>
            </a:r>
            <a:r>
              <a:rPr lang="en-US" sz="1800" dirty="0" err="1"/>
              <a:t>a+b</a:t>
            </a:r>
            <a:r>
              <a:rPr lang="en-US" sz="1800" dirty="0"/>
              <a:t>.</a:t>
            </a:r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81000" y="2781300"/>
            <a:ext cx="4832350" cy="2528888"/>
            <a:chOff x="240" y="1107"/>
            <a:chExt cx="3044" cy="1593"/>
          </a:xfrm>
        </p:grpSpPr>
        <p:grpSp>
          <p:nvGrpSpPr>
            <p:cNvPr id="20495" name="Group 80"/>
            <p:cNvGrpSpPr>
              <a:grpSpLocks/>
            </p:cNvGrpSpPr>
            <p:nvPr/>
          </p:nvGrpSpPr>
          <p:grpSpPr bwMode="auto">
            <a:xfrm>
              <a:off x="240" y="1107"/>
              <a:ext cx="3044" cy="1593"/>
              <a:chOff x="240" y="1107"/>
              <a:chExt cx="3044" cy="1593"/>
            </a:xfrm>
          </p:grpSpPr>
          <p:grpSp>
            <p:nvGrpSpPr>
              <p:cNvPr id="20497" name="Group 78"/>
              <p:cNvGrpSpPr>
                <a:grpSpLocks/>
              </p:cNvGrpSpPr>
              <p:nvPr/>
            </p:nvGrpSpPr>
            <p:grpSpPr bwMode="auto">
              <a:xfrm>
                <a:off x="240" y="1107"/>
                <a:ext cx="3044" cy="1593"/>
                <a:chOff x="240" y="1107"/>
                <a:chExt cx="3044" cy="1593"/>
              </a:xfrm>
            </p:grpSpPr>
            <p:sp>
              <p:nvSpPr>
                <p:cNvPr id="2049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624" y="1200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24" y="1107"/>
                  <a:ext cx="47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dirty="0"/>
                    <a:t>U(x)</a:t>
                  </a:r>
                </a:p>
              </p:txBody>
            </p:sp>
            <p:sp>
              <p:nvSpPr>
                <p:cNvPr id="205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2016"/>
                  <a:ext cx="21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x</a:t>
                  </a:r>
                </a:p>
              </p:txBody>
            </p:sp>
            <p:sp>
              <p:nvSpPr>
                <p:cNvPr id="2050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8" y="2208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Oval 46"/>
                <p:cNvSpPr>
                  <a:spLocks noChangeArrowheads="1"/>
                </p:cNvSpPr>
                <p:nvPr/>
              </p:nvSpPr>
              <p:spPr bwMode="auto">
                <a:xfrm>
                  <a:off x="768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4" name="Oval 47"/>
                <p:cNvSpPr>
                  <a:spLocks noChangeArrowheads="1"/>
                </p:cNvSpPr>
                <p:nvPr/>
              </p:nvSpPr>
              <p:spPr bwMode="auto">
                <a:xfrm>
                  <a:off x="240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5" name="Oval 48"/>
                <p:cNvSpPr>
                  <a:spLocks noChangeArrowheads="1"/>
                </p:cNvSpPr>
                <p:nvPr/>
              </p:nvSpPr>
              <p:spPr bwMode="auto">
                <a:xfrm>
                  <a:off x="1296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6" name="Oval 49"/>
                <p:cNvSpPr>
                  <a:spLocks noChangeArrowheads="1"/>
                </p:cNvSpPr>
                <p:nvPr/>
              </p:nvSpPr>
              <p:spPr bwMode="auto">
                <a:xfrm>
                  <a:off x="2352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7" name="Oval 50"/>
                <p:cNvSpPr>
                  <a:spLocks noChangeArrowheads="1"/>
                </p:cNvSpPr>
                <p:nvPr/>
              </p:nvSpPr>
              <p:spPr bwMode="auto">
                <a:xfrm>
                  <a:off x="1824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62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5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4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6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152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680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08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28" y="2195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0</a:t>
                  </a:r>
                </a:p>
              </p:txBody>
            </p:sp>
            <p:sp>
              <p:nvSpPr>
                <p:cNvPr id="2052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864" y="2195"/>
                  <a:ext cx="2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</a:t>
                  </a:r>
                </a:p>
              </p:txBody>
            </p:sp>
            <p:sp>
              <p:nvSpPr>
                <p:cNvPr id="2052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008" y="2256"/>
                  <a:ext cx="44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a+b</a:t>
                  </a:r>
                </a:p>
              </p:txBody>
            </p:sp>
            <p:sp>
              <p:nvSpPr>
                <p:cNvPr id="2053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56" y="2448"/>
                  <a:ext cx="55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2a+b</a:t>
                  </a:r>
                </a:p>
              </p:txBody>
            </p:sp>
            <p:sp>
              <p:nvSpPr>
                <p:cNvPr id="2053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680" y="2448"/>
                  <a:ext cx="6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2(a+b)</a:t>
                  </a:r>
                </a:p>
              </p:txBody>
            </p:sp>
            <p:sp>
              <p:nvSpPr>
                <p:cNvPr id="2053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440" y="2208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0" y="2208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8" name="Text Box 79"/>
              <p:cNvSpPr txBox="1">
                <a:spLocks noChangeArrowheads="1"/>
              </p:cNvSpPr>
              <p:nvPr/>
            </p:nvSpPr>
            <p:spPr bwMode="auto">
              <a:xfrm>
                <a:off x="576" y="1584"/>
                <a:ext cx="30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/>
                  <a:t>U</a:t>
                </a:r>
                <a:r>
                  <a:rPr lang="en-US" sz="2000" baseline="-25000" dirty="0"/>
                  <a:t>0</a:t>
                </a:r>
              </a:p>
            </p:txBody>
          </p:sp>
        </p:grpSp>
        <p:sp>
          <p:nvSpPr>
            <p:cNvPr id="20496" name="Text Box 88"/>
            <p:cNvSpPr txBox="1">
              <a:spLocks noChangeArrowheads="1"/>
            </p:cNvSpPr>
            <p:nvPr/>
          </p:nvSpPr>
          <p:spPr bwMode="auto">
            <a:xfrm>
              <a:off x="295" y="2195"/>
              <a:ext cx="2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-b</a:t>
              </a:r>
            </a:p>
          </p:txBody>
        </p:sp>
      </p:grpSp>
      <p:sp>
        <p:nvSpPr>
          <p:cNvPr id="57" name="Line 77"/>
          <p:cNvSpPr>
            <a:spLocks noChangeShapeType="1"/>
          </p:cNvSpPr>
          <p:nvPr/>
        </p:nvSpPr>
        <p:spPr bwMode="auto">
          <a:xfrm flipH="1" flipV="1">
            <a:off x="1835150" y="4556125"/>
            <a:ext cx="22225" cy="2016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  <p:bldP spid="201809" grpId="0" autoUpdateAnimBg="0"/>
      <p:bldP spid="5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70" y="581025"/>
            <a:ext cx="8554518" cy="5334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Using Bloch’s Theorem: The </a:t>
            </a:r>
            <a:r>
              <a:rPr lang="en-US" sz="2800" b="1" dirty="0" err="1">
                <a:solidFill>
                  <a:schemeClr val="tx1"/>
                </a:solidFill>
              </a:rPr>
              <a:t>Krönig</a:t>
            </a:r>
            <a:r>
              <a:rPr lang="en-US" sz="2800" b="1" dirty="0">
                <a:solidFill>
                  <a:schemeClr val="tx1"/>
                </a:solidFill>
              </a:rPr>
              <a:t>-Penney Model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04800" y="1450975"/>
            <a:ext cx="8305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Bloch’s theorem allows us to calculate the energy bands of electrons in a crystal if we know the potential energy function.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First done for a chain of finite square well potentials model by </a:t>
            </a:r>
            <a:r>
              <a:rPr lang="en-US" sz="1800" dirty="0" err="1"/>
              <a:t>Krönig</a:t>
            </a:r>
            <a:r>
              <a:rPr lang="en-US" sz="1800" dirty="0"/>
              <a:t> and Penney in 1931 with E&lt;U</a:t>
            </a:r>
            <a:r>
              <a:rPr lang="en-US" sz="1800" baseline="-25000" dirty="0"/>
              <a:t>0</a:t>
            </a:r>
          </a:p>
        </p:txBody>
      </p:sp>
      <p:sp>
        <p:nvSpPr>
          <p:cNvPr id="201809" name="Text Box 81"/>
          <p:cNvSpPr txBox="1">
            <a:spLocks noChangeArrowheads="1"/>
          </p:cNvSpPr>
          <p:nvPr/>
        </p:nvSpPr>
        <p:spPr bwMode="auto">
          <a:xfrm>
            <a:off x="4954588" y="2789238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Each atom is represented by a finite square well of width a and depth U</a:t>
            </a:r>
            <a:r>
              <a:rPr lang="en-US" sz="1800" baseline="-25000" dirty="0"/>
              <a:t>0</a:t>
            </a:r>
            <a:r>
              <a:rPr lang="en-US" sz="1800" dirty="0"/>
              <a:t>.  The atomic spacing is </a:t>
            </a:r>
            <a:r>
              <a:rPr lang="en-US" sz="1800" dirty="0" err="1"/>
              <a:t>a+b</a:t>
            </a:r>
            <a:r>
              <a:rPr lang="en-US" sz="1800" dirty="0"/>
              <a:t>.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304800" y="5091113"/>
            <a:ext cx="8124825" cy="695325"/>
            <a:chOff x="192" y="2810"/>
            <a:chExt cx="5118" cy="438"/>
          </a:xfrm>
        </p:grpSpPr>
        <p:sp>
          <p:nvSpPr>
            <p:cNvPr id="20536" name="Text Box 82"/>
            <p:cNvSpPr txBox="1">
              <a:spLocks noChangeArrowheads="1"/>
            </p:cNvSpPr>
            <p:nvPr/>
          </p:nvSpPr>
          <p:spPr bwMode="auto">
            <a:xfrm>
              <a:off x="192" y="2933"/>
              <a:ext cx="34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We can solve the SE in each region of space:</a:t>
              </a:r>
            </a:p>
          </p:txBody>
        </p:sp>
        <p:graphicFrame>
          <p:nvGraphicFramePr>
            <p:cNvPr id="20537" name="Object 6"/>
            <p:cNvGraphicFramePr>
              <a:graphicFrameLocks noChangeAspect="1"/>
            </p:cNvGraphicFramePr>
            <p:nvPr/>
          </p:nvGraphicFramePr>
          <p:xfrm>
            <a:off x="3721" y="2810"/>
            <a:ext cx="1589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752480" imgH="482400" progId="Equation.3">
                    <p:embed/>
                  </p:oleObj>
                </mc:Choice>
                <mc:Fallback>
                  <p:oleObj name="Equation" r:id="rId3" imgW="1752480" imgH="482400" progId="Equation.3">
                    <p:embed/>
                    <p:pic>
                      <p:nvPicPr>
                        <p:cNvPr id="2053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" y="2810"/>
                          <a:ext cx="1589" cy="4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81000" y="2781300"/>
            <a:ext cx="4832350" cy="2528888"/>
            <a:chOff x="240" y="1107"/>
            <a:chExt cx="3044" cy="1593"/>
          </a:xfrm>
        </p:grpSpPr>
        <p:grpSp>
          <p:nvGrpSpPr>
            <p:cNvPr id="20495" name="Group 80"/>
            <p:cNvGrpSpPr>
              <a:grpSpLocks/>
            </p:cNvGrpSpPr>
            <p:nvPr/>
          </p:nvGrpSpPr>
          <p:grpSpPr bwMode="auto">
            <a:xfrm>
              <a:off x="240" y="1107"/>
              <a:ext cx="3044" cy="1593"/>
              <a:chOff x="240" y="1107"/>
              <a:chExt cx="3044" cy="1593"/>
            </a:xfrm>
          </p:grpSpPr>
          <p:grpSp>
            <p:nvGrpSpPr>
              <p:cNvPr id="20497" name="Group 78"/>
              <p:cNvGrpSpPr>
                <a:grpSpLocks/>
              </p:cNvGrpSpPr>
              <p:nvPr/>
            </p:nvGrpSpPr>
            <p:grpSpPr bwMode="auto">
              <a:xfrm>
                <a:off x="240" y="1107"/>
                <a:ext cx="3044" cy="1593"/>
                <a:chOff x="240" y="1107"/>
                <a:chExt cx="3044" cy="1593"/>
              </a:xfrm>
            </p:grpSpPr>
            <p:sp>
              <p:nvSpPr>
                <p:cNvPr id="2049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624" y="1200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24" y="1107"/>
                  <a:ext cx="47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dirty="0"/>
                    <a:t>U(x)</a:t>
                  </a:r>
                </a:p>
              </p:txBody>
            </p:sp>
            <p:sp>
              <p:nvSpPr>
                <p:cNvPr id="205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2016"/>
                  <a:ext cx="21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x</a:t>
                  </a:r>
                </a:p>
              </p:txBody>
            </p:sp>
            <p:sp>
              <p:nvSpPr>
                <p:cNvPr id="2050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8" y="2208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Oval 46"/>
                <p:cNvSpPr>
                  <a:spLocks noChangeArrowheads="1"/>
                </p:cNvSpPr>
                <p:nvPr/>
              </p:nvSpPr>
              <p:spPr bwMode="auto">
                <a:xfrm>
                  <a:off x="768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4" name="Oval 47"/>
                <p:cNvSpPr>
                  <a:spLocks noChangeArrowheads="1"/>
                </p:cNvSpPr>
                <p:nvPr/>
              </p:nvSpPr>
              <p:spPr bwMode="auto">
                <a:xfrm>
                  <a:off x="240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5" name="Oval 48"/>
                <p:cNvSpPr>
                  <a:spLocks noChangeArrowheads="1"/>
                </p:cNvSpPr>
                <p:nvPr/>
              </p:nvSpPr>
              <p:spPr bwMode="auto">
                <a:xfrm>
                  <a:off x="1296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6" name="Oval 49"/>
                <p:cNvSpPr>
                  <a:spLocks noChangeArrowheads="1"/>
                </p:cNvSpPr>
                <p:nvPr/>
              </p:nvSpPr>
              <p:spPr bwMode="auto">
                <a:xfrm>
                  <a:off x="2352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7" name="Oval 50"/>
                <p:cNvSpPr>
                  <a:spLocks noChangeArrowheads="1"/>
                </p:cNvSpPr>
                <p:nvPr/>
              </p:nvSpPr>
              <p:spPr bwMode="auto">
                <a:xfrm>
                  <a:off x="1824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62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5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4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6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152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680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08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28" y="2195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0</a:t>
                  </a:r>
                </a:p>
              </p:txBody>
            </p:sp>
            <p:sp>
              <p:nvSpPr>
                <p:cNvPr id="2052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864" y="2195"/>
                  <a:ext cx="2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</a:t>
                  </a:r>
                </a:p>
              </p:txBody>
            </p:sp>
            <p:sp>
              <p:nvSpPr>
                <p:cNvPr id="2052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008" y="2256"/>
                  <a:ext cx="44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a+b</a:t>
                  </a:r>
                </a:p>
              </p:txBody>
            </p:sp>
            <p:sp>
              <p:nvSpPr>
                <p:cNvPr id="2053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56" y="2448"/>
                  <a:ext cx="55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2a+b</a:t>
                  </a:r>
                </a:p>
              </p:txBody>
            </p:sp>
            <p:sp>
              <p:nvSpPr>
                <p:cNvPr id="2053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680" y="2448"/>
                  <a:ext cx="6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2(a+b)</a:t>
                  </a:r>
                </a:p>
              </p:txBody>
            </p:sp>
            <p:sp>
              <p:nvSpPr>
                <p:cNvPr id="2053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440" y="2208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0" y="2208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8" name="Text Box 79"/>
              <p:cNvSpPr txBox="1">
                <a:spLocks noChangeArrowheads="1"/>
              </p:cNvSpPr>
              <p:nvPr/>
            </p:nvSpPr>
            <p:spPr bwMode="auto">
              <a:xfrm>
                <a:off x="576" y="1584"/>
                <a:ext cx="30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/>
                  <a:t>U</a:t>
                </a:r>
                <a:r>
                  <a:rPr lang="en-US" sz="2000" baseline="-25000" dirty="0"/>
                  <a:t>0</a:t>
                </a:r>
              </a:p>
            </p:txBody>
          </p:sp>
        </p:grpSp>
        <p:sp>
          <p:nvSpPr>
            <p:cNvPr id="20496" name="Text Box 88"/>
            <p:cNvSpPr txBox="1">
              <a:spLocks noChangeArrowheads="1"/>
            </p:cNvSpPr>
            <p:nvPr/>
          </p:nvSpPr>
          <p:spPr bwMode="auto">
            <a:xfrm>
              <a:off x="295" y="2195"/>
              <a:ext cx="2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-b</a:t>
              </a:r>
            </a:p>
          </p:txBody>
        </p:sp>
      </p:grpSp>
      <p:sp>
        <p:nvSpPr>
          <p:cNvPr id="57" name="Line 77"/>
          <p:cNvSpPr>
            <a:spLocks noChangeShapeType="1"/>
          </p:cNvSpPr>
          <p:nvPr/>
        </p:nvSpPr>
        <p:spPr bwMode="auto">
          <a:xfrm flipH="1" flipV="1">
            <a:off x="1835150" y="4556125"/>
            <a:ext cx="22225" cy="2016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  <p:bldP spid="201809" grpId="0" autoUpdateAnimBg="0"/>
      <p:bldP spid="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70" y="581025"/>
            <a:ext cx="8554518" cy="5334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Using Bloch’s Theorem: The </a:t>
            </a:r>
            <a:r>
              <a:rPr lang="en-US" sz="2800" b="1" dirty="0" err="1">
                <a:solidFill>
                  <a:schemeClr val="tx1"/>
                </a:solidFill>
              </a:rPr>
              <a:t>Krönig</a:t>
            </a:r>
            <a:r>
              <a:rPr lang="en-US" sz="2800" b="1" dirty="0">
                <a:solidFill>
                  <a:schemeClr val="tx1"/>
                </a:solidFill>
              </a:rPr>
              <a:t>-Penney Model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04800" y="1450975"/>
            <a:ext cx="8305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Bloch’s theorem allows us to calculate the energy bands of electrons in a crystal if we know the potential energy function.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First done for a chain of finite square well potentials model by </a:t>
            </a:r>
            <a:r>
              <a:rPr lang="en-US" sz="1800" dirty="0" err="1"/>
              <a:t>Krönig</a:t>
            </a:r>
            <a:r>
              <a:rPr lang="en-US" sz="1800" dirty="0"/>
              <a:t> and Penney in 1931 with E&lt;U</a:t>
            </a:r>
            <a:r>
              <a:rPr lang="en-US" sz="1800" baseline="-25000" dirty="0"/>
              <a:t>0</a:t>
            </a:r>
          </a:p>
        </p:txBody>
      </p:sp>
      <p:sp>
        <p:nvSpPr>
          <p:cNvPr id="201809" name="Text Box 81"/>
          <p:cNvSpPr txBox="1">
            <a:spLocks noChangeArrowheads="1"/>
          </p:cNvSpPr>
          <p:nvPr/>
        </p:nvSpPr>
        <p:spPr bwMode="auto">
          <a:xfrm>
            <a:off x="4954588" y="2789238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Each atom is represented by a finite square well of width a and depth U</a:t>
            </a:r>
            <a:r>
              <a:rPr lang="en-US" sz="1800" baseline="-25000" dirty="0"/>
              <a:t>0</a:t>
            </a:r>
            <a:r>
              <a:rPr lang="en-US" sz="1800" dirty="0"/>
              <a:t>.  The atomic spacing is </a:t>
            </a:r>
            <a:r>
              <a:rPr lang="en-US" sz="1800" dirty="0" err="1"/>
              <a:t>a+b</a:t>
            </a:r>
            <a:r>
              <a:rPr lang="en-US" sz="1800" dirty="0"/>
              <a:t>.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304800" y="5091113"/>
            <a:ext cx="8124825" cy="695325"/>
            <a:chOff x="192" y="2810"/>
            <a:chExt cx="5118" cy="438"/>
          </a:xfrm>
        </p:grpSpPr>
        <p:sp>
          <p:nvSpPr>
            <p:cNvPr id="20536" name="Text Box 82"/>
            <p:cNvSpPr txBox="1">
              <a:spLocks noChangeArrowheads="1"/>
            </p:cNvSpPr>
            <p:nvPr/>
          </p:nvSpPr>
          <p:spPr bwMode="auto">
            <a:xfrm>
              <a:off x="192" y="2933"/>
              <a:ext cx="34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We can solve the SE in each region of space:</a:t>
              </a:r>
            </a:p>
          </p:txBody>
        </p:sp>
        <p:graphicFrame>
          <p:nvGraphicFramePr>
            <p:cNvPr id="20537" name="Object 6"/>
            <p:cNvGraphicFramePr>
              <a:graphicFrameLocks noChangeAspect="1"/>
            </p:cNvGraphicFramePr>
            <p:nvPr/>
          </p:nvGraphicFramePr>
          <p:xfrm>
            <a:off x="3721" y="2810"/>
            <a:ext cx="1589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752480" imgH="482400" progId="Equation.3">
                    <p:embed/>
                  </p:oleObj>
                </mc:Choice>
                <mc:Fallback>
                  <p:oleObj name="Equation" r:id="rId3" imgW="1752480" imgH="482400" progId="Equation.3">
                    <p:embed/>
                    <p:pic>
                      <p:nvPicPr>
                        <p:cNvPr id="2053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" y="2810"/>
                          <a:ext cx="1589" cy="4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1812" name="Text Box 84"/>
          <p:cNvSpPr txBox="1">
            <a:spLocks noChangeArrowheads="1"/>
          </p:cNvSpPr>
          <p:nvPr/>
        </p:nvSpPr>
        <p:spPr bwMode="auto">
          <a:xfrm>
            <a:off x="228600" y="5905500"/>
            <a:ext cx="162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0 &lt; x &lt; a</a:t>
            </a: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1731963" y="5643563"/>
            <a:ext cx="3543300" cy="604837"/>
            <a:chOff x="1091" y="3051"/>
            <a:chExt cx="2232" cy="381"/>
          </a:xfrm>
        </p:grpSpPr>
        <p:graphicFrame>
          <p:nvGraphicFramePr>
            <p:cNvPr id="20534" name="Object 4"/>
            <p:cNvGraphicFramePr>
              <a:graphicFrameLocks noChangeAspect="1"/>
            </p:cNvGraphicFramePr>
            <p:nvPr/>
          </p:nvGraphicFramePr>
          <p:xfrm>
            <a:off x="1091" y="3166"/>
            <a:ext cx="1501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84300" imgH="228600" progId="Equation.3">
                    <p:embed/>
                  </p:oleObj>
                </mc:Choice>
                <mc:Fallback>
                  <p:oleObj name="Equation" r:id="rId5" imgW="1384300" imgH="228600" progId="Equation.3">
                    <p:embed/>
                    <p:pic>
                      <p:nvPicPr>
                        <p:cNvPr id="2053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" y="3166"/>
                          <a:ext cx="1501" cy="2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5" name="Object 5"/>
            <p:cNvGraphicFramePr>
              <a:graphicFrameLocks noChangeAspect="1"/>
            </p:cNvGraphicFramePr>
            <p:nvPr/>
          </p:nvGraphicFramePr>
          <p:xfrm>
            <a:off x="2725" y="3051"/>
            <a:ext cx="598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60400" imgH="419100" progId="Equation.3">
                    <p:embed/>
                  </p:oleObj>
                </mc:Choice>
                <mc:Fallback>
                  <p:oleObj name="Equation" r:id="rId7" imgW="660400" imgH="419100" progId="Equation.3">
                    <p:embed/>
                    <p:pic>
                      <p:nvPicPr>
                        <p:cNvPr id="2053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5" y="3051"/>
                          <a:ext cx="598" cy="38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81000" y="2781300"/>
            <a:ext cx="4832350" cy="2528888"/>
            <a:chOff x="240" y="1107"/>
            <a:chExt cx="3044" cy="1593"/>
          </a:xfrm>
        </p:grpSpPr>
        <p:grpSp>
          <p:nvGrpSpPr>
            <p:cNvPr id="20495" name="Group 80"/>
            <p:cNvGrpSpPr>
              <a:grpSpLocks/>
            </p:cNvGrpSpPr>
            <p:nvPr/>
          </p:nvGrpSpPr>
          <p:grpSpPr bwMode="auto">
            <a:xfrm>
              <a:off x="240" y="1107"/>
              <a:ext cx="3044" cy="1593"/>
              <a:chOff x="240" y="1107"/>
              <a:chExt cx="3044" cy="1593"/>
            </a:xfrm>
          </p:grpSpPr>
          <p:grpSp>
            <p:nvGrpSpPr>
              <p:cNvPr id="20497" name="Group 78"/>
              <p:cNvGrpSpPr>
                <a:grpSpLocks/>
              </p:cNvGrpSpPr>
              <p:nvPr/>
            </p:nvGrpSpPr>
            <p:grpSpPr bwMode="auto">
              <a:xfrm>
                <a:off x="240" y="1107"/>
                <a:ext cx="3044" cy="1593"/>
                <a:chOff x="240" y="1107"/>
                <a:chExt cx="3044" cy="1593"/>
              </a:xfrm>
            </p:grpSpPr>
            <p:sp>
              <p:nvSpPr>
                <p:cNvPr id="2049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624" y="1200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24" y="1107"/>
                  <a:ext cx="47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dirty="0"/>
                    <a:t>U(x)</a:t>
                  </a:r>
                </a:p>
              </p:txBody>
            </p:sp>
            <p:sp>
              <p:nvSpPr>
                <p:cNvPr id="205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2016"/>
                  <a:ext cx="21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x</a:t>
                  </a:r>
                </a:p>
              </p:txBody>
            </p:sp>
            <p:sp>
              <p:nvSpPr>
                <p:cNvPr id="2050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8" y="2208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Oval 46"/>
                <p:cNvSpPr>
                  <a:spLocks noChangeArrowheads="1"/>
                </p:cNvSpPr>
                <p:nvPr/>
              </p:nvSpPr>
              <p:spPr bwMode="auto">
                <a:xfrm>
                  <a:off x="768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4" name="Oval 47"/>
                <p:cNvSpPr>
                  <a:spLocks noChangeArrowheads="1"/>
                </p:cNvSpPr>
                <p:nvPr/>
              </p:nvSpPr>
              <p:spPr bwMode="auto">
                <a:xfrm>
                  <a:off x="240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5" name="Oval 48"/>
                <p:cNvSpPr>
                  <a:spLocks noChangeArrowheads="1"/>
                </p:cNvSpPr>
                <p:nvPr/>
              </p:nvSpPr>
              <p:spPr bwMode="auto">
                <a:xfrm>
                  <a:off x="1296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6" name="Oval 49"/>
                <p:cNvSpPr>
                  <a:spLocks noChangeArrowheads="1"/>
                </p:cNvSpPr>
                <p:nvPr/>
              </p:nvSpPr>
              <p:spPr bwMode="auto">
                <a:xfrm>
                  <a:off x="2352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7" name="Oval 50"/>
                <p:cNvSpPr>
                  <a:spLocks noChangeArrowheads="1"/>
                </p:cNvSpPr>
                <p:nvPr/>
              </p:nvSpPr>
              <p:spPr bwMode="auto">
                <a:xfrm>
                  <a:off x="1824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62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5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4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6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152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680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08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28" y="2195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0</a:t>
                  </a:r>
                </a:p>
              </p:txBody>
            </p:sp>
            <p:sp>
              <p:nvSpPr>
                <p:cNvPr id="2052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864" y="2195"/>
                  <a:ext cx="2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</a:t>
                  </a:r>
                </a:p>
              </p:txBody>
            </p:sp>
            <p:sp>
              <p:nvSpPr>
                <p:cNvPr id="2052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008" y="2256"/>
                  <a:ext cx="44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a+b</a:t>
                  </a:r>
                </a:p>
              </p:txBody>
            </p:sp>
            <p:sp>
              <p:nvSpPr>
                <p:cNvPr id="2053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56" y="2448"/>
                  <a:ext cx="55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2a+b</a:t>
                  </a:r>
                </a:p>
              </p:txBody>
            </p:sp>
            <p:sp>
              <p:nvSpPr>
                <p:cNvPr id="2053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680" y="2448"/>
                  <a:ext cx="6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2(a+b)</a:t>
                  </a:r>
                </a:p>
              </p:txBody>
            </p:sp>
            <p:sp>
              <p:nvSpPr>
                <p:cNvPr id="2053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440" y="2208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0" y="2208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8" name="Text Box 79"/>
              <p:cNvSpPr txBox="1">
                <a:spLocks noChangeArrowheads="1"/>
              </p:cNvSpPr>
              <p:nvPr/>
            </p:nvSpPr>
            <p:spPr bwMode="auto">
              <a:xfrm>
                <a:off x="576" y="1584"/>
                <a:ext cx="30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/>
                  <a:t>U</a:t>
                </a:r>
                <a:r>
                  <a:rPr lang="en-US" sz="2000" baseline="-25000" dirty="0"/>
                  <a:t>0</a:t>
                </a:r>
              </a:p>
            </p:txBody>
          </p:sp>
        </p:grpSp>
        <p:sp>
          <p:nvSpPr>
            <p:cNvPr id="20496" name="Text Box 88"/>
            <p:cNvSpPr txBox="1">
              <a:spLocks noChangeArrowheads="1"/>
            </p:cNvSpPr>
            <p:nvPr/>
          </p:nvSpPr>
          <p:spPr bwMode="auto">
            <a:xfrm>
              <a:off x="295" y="2195"/>
              <a:ext cx="2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-b</a:t>
              </a:r>
            </a:p>
          </p:txBody>
        </p:sp>
      </p:grpSp>
      <p:sp>
        <p:nvSpPr>
          <p:cNvPr id="57" name="Line 77"/>
          <p:cNvSpPr>
            <a:spLocks noChangeShapeType="1"/>
          </p:cNvSpPr>
          <p:nvPr/>
        </p:nvSpPr>
        <p:spPr bwMode="auto">
          <a:xfrm flipH="1" flipV="1">
            <a:off x="1835150" y="4556125"/>
            <a:ext cx="22225" cy="2016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  <p:bldP spid="201809" grpId="0" autoUpdateAnimBg="0"/>
      <p:bldP spid="201812" grpId="0" autoUpdateAnimBg="0"/>
      <p:bldP spid="5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70" y="581025"/>
            <a:ext cx="8554518" cy="53340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Using Bloch’s Theorem: The </a:t>
            </a:r>
            <a:r>
              <a:rPr lang="en-US" sz="2800" b="1" dirty="0" err="1">
                <a:solidFill>
                  <a:schemeClr val="tx1"/>
                </a:solidFill>
              </a:rPr>
              <a:t>Krönig</a:t>
            </a:r>
            <a:r>
              <a:rPr lang="en-US" sz="2800" b="1" dirty="0">
                <a:solidFill>
                  <a:schemeClr val="tx1"/>
                </a:solidFill>
              </a:rPr>
              <a:t>-Penney Model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080" name="Text Box 3"/>
          <p:cNvSpPr txBox="1">
            <a:spLocks noChangeArrowheads="1"/>
          </p:cNvSpPr>
          <p:nvPr/>
        </p:nvSpPr>
        <p:spPr bwMode="auto">
          <a:xfrm>
            <a:off x="304800" y="1450975"/>
            <a:ext cx="8305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Bloch’s theorem allows us to calculate the energy bands of electrons in a crystal if we know the potential energy function.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First done for a chain of finite square well potentials model by </a:t>
            </a:r>
            <a:r>
              <a:rPr lang="en-US" sz="1800" dirty="0" err="1"/>
              <a:t>Krönig</a:t>
            </a:r>
            <a:r>
              <a:rPr lang="en-US" sz="1800" dirty="0"/>
              <a:t> and Penney in 1931 with E&lt;U</a:t>
            </a:r>
            <a:r>
              <a:rPr lang="en-US" sz="1800" baseline="-25000" dirty="0"/>
              <a:t>0</a:t>
            </a:r>
          </a:p>
        </p:txBody>
      </p:sp>
      <p:sp>
        <p:nvSpPr>
          <p:cNvPr id="201809" name="Text Box 81"/>
          <p:cNvSpPr txBox="1">
            <a:spLocks noChangeArrowheads="1"/>
          </p:cNvSpPr>
          <p:nvPr/>
        </p:nvSpPr>
        <p:spPr bwMode="auto">
          <a:xfrm>
            <a:off x="4954588" y="2789238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Each atom is represented by a finite square well of width a and depth U</a:t>
            </a:r>
            <a:r>
              <a:rPr lang="en-US" sz="1800" baseline="-25000" dirty="0"/>
              <a:t>0</a:t>
            </a:r>
            <a:r>
              <a:rPr lang="en-US" sz="1800" dirty="0"/>
              <a:t>.  The atomic spacing is </a:t>
            </a:r>
            <a:r>
              <a:rPr lang="en-US" sz="1800" dirty="0" err="1"/>
              <a:t>a+b</a:t>
            </a:r>
            <a:r>
              <a:rPr lang="en-US" sz="1800" dirty="0"/>
              <a:t>.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304800" y="5091113"/>
            <a:ext cx="8124825" cy="695325"/>
            <a:chOff x="192" y="2810"/>
            <a:chExt cx="5118" cy="438"/>
          </a:xfrm>
        </p:grpSpPr>
        <p:sp>
          <p:nvSpPr>
            <p:cNvPr id="20536" name="Text Box 82"/>
            <p:cNvSpPr txBox="1">
              <a:spLocks noChangeArrowheads="1"/>
            </p:cNvSpPr>
            <p:nvPr/>
          </p:nvSpPr>
          <p:spPr bwMode="auto">
            <a:xfrm>
              <a:off x="192" y="2933"/>
              <a:ext cx="345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We can solve the SE in each region of space:</a:t>
              </a:r>
            </a:p>
          </p:txBody>
        </p:sp>
        <p:graphicFrame>
          <p:nvGraphicFramePr>
            <p:cNvPr id="20537" name="Object 6"/>
            <p:cNvGraphicFramePr>
              <a:graphicFrameLocks noChangeAspect="1"/>
            </p:cNvGraphicFramePr>
            <p:nvPr/>
          </p:nvGraphicFramePr>
          <p:xfrm>
            <a:off x="3721" y="2810"/>
            <a:ext cx="1589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752480" imgH="482400" progId="Equation.3">
                    <p:embed/>
                  </p:oleObj>
                </mc:Choice>
                <mc:Fallback>
                  <p:oleObj name="Equation" r:id="rId3" imgW="1752480" imgH="482400" progId="Equation.3">
                    <p:embed/>
                    <p:pic>
                      <p:nvPicPr>
                        <p:cNvPr id="20537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" y="2810"/>
                          <a:ext cx="1589" cy="4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1812" name="Text Box 84"/>
          <p:cNvSpPr txBox="1">
            <a:spLocks noChangeArrowheads="1"/>
          </p:cNvSpPr>
          <p:nvPr/>
        </p:nvSpPr>
        <p:spPr bwMode="auto">
          <a:xfrm>
            <a:off x="228600" y="5905500"/>
            <a:ext cx="1628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0 &lt; x &lt; a</a:t>
            </a:r>
          </a:p>
        </p:txBody>
      </p: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1731963" y="5643563"/>
            <a:ext cx="3543300" cy="604837"/>
            <a:chOff x="1091" y="3051"/>
            <a:chExt cx="2232" cy="381"/>
          </a:xfrm>
        </p:grpSpPr>
        <p:graphicFrame>
          <p:nvGraphicFramePr>
            <p:cNvPr id="20534" name="Object 4"/>
            <p:cNvGraphicFramePr>
              <a:graphicFrameLocks noChangeAspect="1"/>
            </p:cNvGraphicFramePr>
            <p:nvPr/>
          </p:nvGraphicFramePr>
          <p:xfrm>
            <a:off x="1091" y="3166"/>
            <a:ext cx="1501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384300" imgH="228600" progId="Equation.3">
                    <p:embed/>
                  </p:oleObj>
                </mc:Choice>
                <mc:Fallback>
                  <p:oleObj name="Equation" r:id="rId5" imgW="1384300" imgH="228600" progId="Equation.3">
                    <p:embed/>
                    <p:pic>
                      <p:nvPicPr>
                        <p:cNvPr id="2053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" y="3166"/>
                          <a:ext cx="1501" cy="24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5" name="Object 5"/>
            <p:cNvGraphicFramePr>
              <a:graphicFrameLocks noChangeAspect="1"/>
            </p:cNvGraphicFramePr>
            <p:nvPr/>
          </p:nvGraphicFramePr>
          <p:xfrm>
            <a:off x="2725" y="3051"/>
            <a:ext cx="598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660400" imgH="419100" progId="Equation.3">
                    <p:embed/>
                  </p:oleObj>
                </mc:Choice>
                <mc:Fallback>
                  <p:oleObj name="Equation" r:id="rId7" imgW="660400" imgH="419100" progId="Equation.3">
                    <p:embed/>
                    <p:pic>
                      <p:nvPicPr>
                        <p:cNvPr id="2053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5" y="3051"/>
                          <a:ext cx="598" cy="38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1815" name="Text Box 87"/>
          <p:cNvSpPr txBox="1">
            <a:spLocks noChangeArrowheads="1"/>
          </p:cNvSpPr>
          <p:nvPr/>
        </p:nvSpPr>
        <p:spPr bwMode="auto">
          <a:xfrm>
            <a:off x="228600" y="6426200"/>
            <a:ext cx="1485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-b &lt; x &lt; 0</a:t>
            </a:r>
          </a:p>
        </p:txBody>
      </p: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81000" y="2781300"/>
            <a:ext cx="4832350" cy="2528888"/>
            <a:chOff x="240" y="1107"/>
            <a:chExt cx="3044" cy="1593"/>
          </a:xfrm>
        </p:grpSpPr>
        <p:grpSp>
          <p:nvGrpSpPr>
            <p:cNvPr id="20495" name="Group 80"/>
            <p:cNvGrpSpPr>
              <a:grpSpLocks/>
            </p:cNvGrpSpPr>
            <p:nvPr/>
          </p:nvGrpSpPr>
          <p:grpSpPr bwMode="auto">
            <a:xfrm>
              <a:off x="240" y="1107"/>
              <a:ext cx="3044" cy="1593"/>
              <a:chOff x="240" y="1107"/>
              <a:chExt cx="3044" cy="1593"/>
            </a:xfrm>
          </p:grpSpPr>
          <p:grpSp>
            <p:nvGrpSpPr>
              <p:cNvPr id="20497" name="Group 78"/>
              <p:cNvGrpSpPr>
                <a:grpSpLocks/>
              </p:cNvGrpSpPr>
              <p:nvPr/>
            </p:nvGrpSpPr>
            <p:grpSpPr bwMode="auto">
              <a:xfrm>
                <a:off x="240" y="1107"/>
                <a:ext cx="3044" cy="1593"/>
                <a:chOff x="240" y="1107"/>
                <a:chExt cx="3044" cy="1593"/>
              </a:xfrm>
            </p:grpSpPr>
            <p:sp>
              <p:nvSpPr>
                <p:cNvPr id="20499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624" y="1200"/>
                  <a:ext cx="0" cy="100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624" y="1107"/>
                  <a:ext cx="47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 dirty="0"/>
                    <a:t>U(x)</a:t>
                  </a:r>
                </a:p>
              </p:txBody>
            </p:sp>
            <p:sp>
              <p:nvSpPr>
                <p:cNvPr id="205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2016"/>
                  <a:ext cx="21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x</a:t>
                  </a:r>
                </a:p>
              </p:txBody>
            </p:sp>
            <p:sp>
              <p:nvSpPr>
                <p:cNvPr id="20502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8" y="2208"/>
                  <a:ext cx="2736" cy="0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3" name="Oval 46"/>
                <p:cNvSpPr>
                  <a:spLocks noChangeArrowheads="1"/>
                </p:cNvSpPr>
                <p:nvPr/>
              </p:nvSpPr>
              <p:spPr bwMode="auto">
                <a:xfrm>
                  <a:off x="768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4" name="Oval 47"/>
                <p:cNvSpPr>
                  <a:spLocks noChangeArrowheads="1"/>
                </p:cNvSpPr>
                <p:nvPr/>
              </p:nvSpPr>
              <p:spPr bwMode="auto">
                <a:xfrm>
                  <a:off x="240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5" name="Oval 48"/>
                <p:cNvSpPr>
                  <a:spLocks noChangeArrowheads="1"/>
                </p:cNvSpPr>
                <p:nvPr/>
              </p:nvSpPr>
              <p:spPr bwMode="auto">
                <a:xfrm>
                  <a:off x="1296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6" name="Oval 49"/>
                <p:cNvSpPr>
                  <a:spLocks noChangeArrowheads="1"/>
                </p:cNvSpPr>
                <p:nvPr/>
              </p:nvSpPr>
              <p:spPr bwMode="auto">
                <a:xfrm>
                  <a:off x="2352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7" name="Oval 50"/>
                <p:cNvSpPr>
                  <a:spLocks noChangeArrowheads="1"/>
                </p:cNvSpPr>
                <p:nvPr/>
              </p:nvSpPr>
              <p:spPr bwMode="auto">
                <a:xfrm>
                  <a:off x="1824" y="2160"/>
                  <a:ext cx="96" cy="96"/>
                </a:xfrm>
                <a:prstGeom prst="ellipse">
                  <a:avLst/>
                </a:prstGeom>
                <a:solidFill>
                  <a:srgbClr val="CC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sz="1800"/>
                </a:p>
              </p:txBody>
            </p:sp>
            <p:sp>
              <p:nvSpPr>
                <p:cNvPr id="2050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0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62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1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480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2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008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15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4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624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5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536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680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8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152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19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064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08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2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680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4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592" y="1728"/>
                  <a:ext cx="14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5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736" y="1728"/>
                  <a:ext cx="0" cy="48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08" y="2208"/>
                  <a:ext cx="384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2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528" y="2195"/>
                  <a:ext cx="219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0</a:t>
                  </a:r>
                </a:p>
              </p:txBody>
            </p:sp>
            <p:sp>
              <p:nvSpPr>
                <p:cNvPr id="20528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864" y="2195"/>
                  <a:ext cx="213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</a:t>
                  </a:r>
                </a:p>
              </p:txBody>
            </p:sp>
            <p:sp>
              <p:nvSpPr>
                <p:cNvPr id="2052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1008" y="2256"/>
                  <a:ext cx="44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a+b</a:t>
                  </a:r>
                </a:p>
              </p:txBody>
            </p:sp>
            <p:sp>
              <p:nvSpPr>
                <p:cNvPr id="2053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156" y="2448"/>
                  <a:ext cx="55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2a+b</a:t>
                  </a:r>
                </a:p>
              </p:txBody>
            </p:sp>
            <p:sp>
              <p:nvSpPr>
                <p:cNvPr id="20531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1680" y="2448"/>
                  <a:ext cx="6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anose="05000000000000000000" pitchFamily="2" charset="2"/>
                    <a:buChar char="p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Font typeface="Wingdings" panose="05000000000000000000" pitchFamily="2" charset="2"/>
                    <a:buChar char="n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SzPct val="65000"/>
                    <a:buFont typeface="Wingdings" panose="05000000000000000000" pitchFamily="2" charset="2"/>
                    <a:buChar char="p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80000"/>
                    <a:buFont typeface="Wingdings" panose="05000000000000000000" pitchFamily="2" charset="2"/>
                    <a:buChar char="§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2000"/>
                    <a:t>2(a+b)</a:t>
                  </a:r>
                </a:p>
              </p:txBody>
            </p:sp>
            <p:sp>
              <p:nvSpPr>
                <p:cNvPr id="20532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440" y="2208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0" y="2208"/>
                  <a:ext cx="144" cy="288"/>
                </a:xfrm>
                <a:prstGeom prst="line">
                  <a:avLst/>
                </a:prstGeom>
                <a:noFill/>
                <a:ln w="9525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498" name="Text Box 79"/>
              <p:cNvSpPr txBox="1">
                <a:spLocks noChangeArrowheads="1"/>
              </p:cNvSpPr>
              <p:nvPr/>
            </p:nvSpPr>
            <p:spPr bwMode="auto">
              <a:xfrm>
                <a:off x="576" y="1584"/>
                <a:ext cx="30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 dirty="0"/>
                  <a:t>U</a:t>
                </a:r>
                <a:r>
                  <a:rPr lang="en-US" sz="2000" baseline="-25000" dirty="0"/>
                  <a:t>0</a:t>
                </a:r>
              </a:p>
            </p:txBody>
          </p:sp>
        </p:grpSp>
        <p:sp>
          <p:nvSpPr>
            <p:cNvPr id="20496" name="Text Box 88"/>
            <p:cNvSpPr txBox="1">
              <a:spLocks noChangeArrowheads="1"/>
            </p:cNvSpPr>
            <p:nvPr/>
          </p:nvSpPr>
          <p:spPr bwMode="auto">
            <a:xfrm>
              <a:off x="295" y="2195"/>
              <a:ext cx="29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-b</a:t>
              </a:r>
            </a:p>
          </p:txBody>
        </p:sp>
      </p:grp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1725613" y="6273800"/>
            <a:ext cx="3944937" cy="604838"/>
            <a:chOff x="1043" y="3600"/>
            <a:chExt cx="2485" cy="381"/>
          </a:xfrm>
        </p:grpSpPr>
        <p:graphicFrame>
          <p:nvGraphicFramePr>
            <p:cNvPr id="20493" name="Object 2"/>
            <p:cNvGraphicFramePr>
              <a:graphicFrameLocks noChangeAspect="1"/>
            </p:cNvGraphicFramePr>
            <p:nvPr/>
          </p:nvGraphicFramePr>
          <p:xfrm>
            <a:off x="1043" y="3674"/>
            <a:ext cx="1520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46200" imgH="228600" progId="Equation.3">
                    <p:embed/>
                  </p:oleObj>
                </mc:Choice>
                <mc:Fallback>
                  <p:oleObj name="Equation" r:id="rId9" imgW="1346200" imgH="228600" progId="Equation.3">
                    <p:embed/>
                    <p:pic>
                      <p:nvPicPr>
                        <p:cNvPr id="2049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3" y="3674"/>
                          <a:ext cx="1520" cy="25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4" name="Object 3"/>
            <p:cNvGraphicFramePr>
              <a:graphicFrameLocks noChangeAspect="1"/>
            </p:cNvGraphicFramePr>
            <p:nvPr/>
          </p:nvGraphicFramePr>
          <p:xfrm>
            <a:off x="2688" y="3600"/>
            <a:ext cx="840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927000" imgH="419040" progId="Equation.3">
                    <p:embed/>
                  </p:oleObj>
                </mc:Choice>
                <mc:Fallback>
                  <p:oleObj name="Equation" r:id="rId11" imgW="927000" imgH="419040" progId="Equation.3">
                    <p:embed/>
                    <p:pic>
                      <p:nvPicPr>
                        <p:cNvPr id="20494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3600"/>
                          <a:ext cx="840" cy="381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7" name="Line 77"/>
          <p:cNvSpPr>
            <a:spLocks noChangeShapeType="1"/>
          </p:cNvSpPr>
          <p:nvPr/>
        </p:nvSpPr>
        <p:spPr bwMode="auto">
          <a:xfrm flipH="1" flipV="1">
            <a:off x="1835150" y="4556125"/>
            <a:ext cx="22225" cy="20161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D75092-62DE-496E-99BC-E4A421551405}"/>
              </a:ext>
            </a:extLst>
          </p:cNvPr>
          <p:cNvSpPr txBox="1"/>
          <p:nvPr/>
        </p:nvSpPr>
        <p:spPr>
          <a:xfrm>
            <a:off x="6732240" y="6093296"/>
            <a:ext cx="218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Now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uild="p"/>
      <p:bldP spid="201809" grpId="0" autoUpdateAnimBg="0"/>
      <p:bldP spid="201812" grpId="0" autoUpdateAnimBg="0"/>
      <p:bldP spid="201815" grpId="0" autoUpdateAnimBg="0"/>
      <p:bldP spid="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505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04800" y="297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0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600200" y="2960688"/>
            <a:ext cx="2586038" cy="449262"/>
            <a:chOff x="648" y="1305"/>
            <a:chExt cx="1629" cy="283"/>
          </a:xfrm>
        </p:grpSpPr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648" y="1325"/>
            <a:ext cx="12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26698" imgH="203112" progId="Equation.3">
                    <p:embed/>
                  </p:oleObj>
                </mc:Choice>
                <mc:Fallback>
                  <p:oleObj name="Equation" r:id="rId7" imgW="926698" imgH="203112" progId="Equation.3">
                    <p:embed/>
                    <p:pic>
                      <p:nvPicPr>
                        <p:cNvPr id="225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1325"/>
                          <a:ext cx="1200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2" name="Text Box 61"/>
            <p:cNvSpPr txBox="1">
              <a:spLocks noChangeArrowheads="1"/>
            </p:cNvSpPr>
            <p:nvPr/>
          </p:nvSpPr>
          <p:spPr bwMode="auto">
            <a:xfrm>
              <a:off x="1910" y="130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(1)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652963" y="2900363"/>
            <a:ext cx="4240212" cy="528637"/>
            <a:chOff x="1776" y="1290"/>
            <a:chExt cx="2671" cy="333"/>
          </a:xfrm>
        </p:grpSpPr>
        <p:graphicFrame>
          <p:nvGraphicFramePr>
            <p:cNvPr id="22549" name="Object 6"/>
            <p:cNvGraphicFramePr>
              <a:graphicFrameLocks noChangeAspect="1"/>
            </p:cNvGraphicFramePr>
            <p:nvPr/>
          </p:nvGraphicFramePr>
          <p:xfrm>
            <a:off x="1776" y="1290"/>
            <a:ext cx="22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84300" imgH="203200" progId="Equation.3">
                    <p:embed/>
                  </p:oleObj>
                </mc:Choice>
                <mc:Fallback>
                  <p:oleObj name="Equation" r:id="rId9" imgW="1384300" imgH="203200" progId="Equation.3">
                    <p:embed/>
                    <p:pic>
                      <p:nvPicPr>
                        <p:cNvPr id="225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290"/>
                          <a:ext cx="2269" cy="3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Text Box 62"/>
            <p:cNvSpPr txBox="1">
              <a:spLocks noChangeArrowheads="1"/>
            </p:cNvSpPr>
            <p:nvPr/>
          </p:nvSpPr>
          <p:spPr bwMode="auto">
            <a:xfrm>
              <a:off x="4080" y="1296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(2)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15529" y="4205287"/>
            <a:ext cx="6474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What else can we do?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16A2E8-FAA7-4E9A-906A-77F96AA259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93805" y="4725144"/>
            <a:ext cx="3918315" cy="214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utoUpdateAnimBg="0"/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04800" y="297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0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600200" y="2960688"/>
            <a:ext cx="2586038" cy="449262"/>
            <a:chOff x="648" y="1305"/>
            <a:chExt cx="1629" cy="283"/>
          </a:xfrm>
        </p:grpSpPr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648" y="1325"/>
            <a:ext cx="12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26698" imgH="203112" progId="Equation.3">
                    <p:embed/>
                  </p:oleObj>
                </mc:Choice>
                <mc:Fallback>
                  <p:oleObj name="Equation" r:id="rId7" imgW="926698" imgH="203112" progId="Equation.3">
                    <p:embed/>
                    <p:pic>
                      <p:nvPicPr>
                        <p:cNvPr id="225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1325"/>
                          <a:ext cx="1200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2" name="Text Box 61"/>
            <p:cNvSpPr txBox="1">
              <a:spLocks noChangeArrowheads="1"/>
            </p:cNvSpPr>
            <p:nvPr/>
          </p:nvSpPr>
          <p:spPr bwMode="auto">
            <a:xfrm>
              <a:off x="1910" y="130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(1)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652963" y="2900363"/>
            <a:ext cx="4240212" cy="528637"/>
            <a:chOff x="1776" y="1290"/>
            <a:chExt cx="2671" cy="333"/>
          </a:xfrm>
        </p:grpSpPr>
        <p:graphicFrame>
          <p:nvGraphicFramePr>
            <p:cNvPr id="22549" name="Object 6"/>
            <p:cNvGraphicFramePr>
              <a:graphicFrameLocks noChangeAspect="1"/>
            </p:cNvGraphicFramePr>
            <p:nvPr/>
          </p:nvGraphicFramePr>
          <p:xfrm>
            <a:off x="1776" y="1290"/>
            <a:ext cx="22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84300" imgH="203200" progId="Equation.3">
                    <p:embed/>
                  </p:oleObj>
                </mc:Choice>
                <mc:Fallback>
                  <p:oleObj name="Equation" r:id="rId9" imgW="1384300" imgH="203200" progId="Equation.3">
                    <p:embed/>
                    <p:pic>
                      <p:nvPicPr>
                        <p:cNvPr id="225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290"/>
                          <a:ext cx="2269" cy="3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Text Box 62"/>
            <p:cNvSpPr txBox="1">
              <a:spLocks noChangeArrowheads="1"/>
            </p:cNvSpPr>
            <p:nvPr/>
          </p:nvSpPr>
          <p:spPr bwMode="auto">
            <a:xfrm>
              <a:off x="4080" y="1296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(2)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15529" y="4205287"/>
            <a:ext cx="6474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What else can we do?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16A2E8-FAA7-4E9A-906A-77F96AA259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93805" y="4725144"/>
            <a:ext cx="3918315" cy="21421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00B39C-A766-40EB-B015-8032B317563C}"/>
              </a:ext>
            </a:extLst>
          </p:cNvPr>
          <p:cNvSpPr txBox="1"/>
          <p:nvPr/>
        </p:nvSpPr>
        <p:spPr>
          <a:xfrm>
            <a:off x="755576" y="357301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Bloch’s Theorem otherwise wavefunction not in terms of 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utoUpdateAnimBg="0"/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2938"/>
            <a:ext cx="8382000" cy="5334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Empty</a:t>
            </a:r>
            <a:r>
              <a:rPr lang="en-US" sz="3600" b="1" dirty="0">
                <a:solidFill>
                  <a:schemeClr val="tx1"/>
                </a:solidFill>
              </a:rPr>
              <a:t> Lattice Bands for bcc Lattice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28625" y="2981325"/>
            <a:ext cx="8551863" cy="727075"/>
            <a:chOff x="192" y="996"/>
            <a:chExt cx="4394" cy="458"/>
          </a:xfrm>
        </p:grpSpPr>
        <p:graphicFrame>
          <p:nvGraphicFramePr>
            <p:cNvPr id="53259" name="Object 5"/>
            <p:cNvGraphicFramePr>
              <a:graphicFrameLocks noChangeAspect="1"/>
            </p:cNvGraphicFramePr>
            <p:nvPr/>
          </p:nvGraphicFramePr>
          <p:xfrm>
            <a:off x="2908" y="996"/>
            <a:ext cx="1678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143000" imgH="254000" progId="Equation.3">
                    <p:embed/>
                  </p:oleObj>
                </mc:Choice>
                <mc:Fallback>
                  <p:oleObj name="Equation" r:id="rId3" imgW="1143000" imgH="254000" progId="Equation.3">
                    <p:embed/>
                    <p:pic>
                      <p:nvPicPr>
                        <p:cNvPr id="5325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" y="996"/>
                          <a:ext cx="1678" cy="37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60" name="Text Box 6"/>
            <p:cNvSpPr txBox="1">
              <a:spLocks noChangeArrowheads="1"/>
            </p:cNvSpPr>
            <p:nvPr/>
          </p:nvSpPr>
          <p:spPr bwMode="auto">
            <a:xfrm>
              <a:off x="192" y="1008"/>
              <a:ext cx="29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000"/>
                <a:t>General reciprocal lattice translation vector:</a:t>
              </a:r>
            </a:p>
          </p:txBody>
        </p:sp>
      </p:grp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415925" y="1552575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u="sng"/>
              <a:t>For the bcc lattice</a:t>
            </a:r>
            <a:r>
              <a:rPr lang="en-US" sz="2400"/>
              <a:t>, let’s plot the empty lattice bands </a:t>
            </a:r>
            <a:r>
              <a:rPr lang="en-US" sz="2400" b="1"/>
              <a:t>along the [100] direction </a:t>
            </a:r>
            <a:r>
              <a:rPr lang="en-US" sz="2400"/>
              <a:t>in reciprocal space. </a:t>
            </a:r>
          </a:p>
        </p:txBody>
      </p:sp>
    </p:spTree>
    <p:extLst>
      <p:ext uri="{BB962C8B-B14F-4D97-AF65-F5344CB8AC3E}">
        <p14:creationId xmlns:p14="http://schemas.microsoft.com/office/powerpoint/2010/main" val="16202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04800" y="297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0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833" name="Text Box 57"/>
          <p:cNvSpPr txBox="1">
            <a:spLocks noChangeArrowheads="1"/>
          </p:cNvSpPr>
          <p:nvPr/>
        </p:nvSpPr>
        <p:spPr bwMode="auto">
          <a:xfrm>
            <a:off x="304800" y="36607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a</a:t>
            </a:r>
          </a:p>
        </p:txBody>
      </p:sp>
      <p:graphicFrame>
        <p:nvGraphicFramePr>
          <p:cNvPr id="236544" name="Object 2"/>
          <p:cNvGraphicFramePr>
            <a:graphicFrameLocks noChangeAspect="1"/>
          </p:cNvGraphicFramePr>
          <p:nvPr/>
        </p:nvGraphicFramePr>
        <p:xfrm>
          <a:off x="1350963" y="3644900"/>
          <a:ext cx="28225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47800" imgH="228600" progId="Equation.3">
                  <p:embed/>
                </p:oleObj>
              </mc:Choice>
              <mc:Fallback>
                <p:oleObj name="Equation" r:id="rId7" imgW="1447800" imgH="228600" progId="Equation.3">
                  <p:embed/>
                  <p:pic>
                    <p:nvPicPr>
                      <p:cNvPr id="2365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644900"/>
                        <a:ext cx="282257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600200" y="2960688"/>
            <a:ext cx="2586038" cy="449262"/>
            <a:chOff x="648" y="1305"/>
            <a:chExt cx="1629" cy="283"/>
          </a:xfrm>
        </p:grpSpPr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648" y="1325"/>
            <a:ext cx="12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26698" imgH="203112" progId="Equation.3">
                    <p:embed/>
                  </p:oleObj>
                </mc:Choice>
                <mc:Fallback>
                  <p:oleObj name="Equation" r:id="rId9" imgW="926698" imgH="203112" progId="Equation.3">
                    <p:embed/>
                    <p:pic>
                      <p:nvPicPr>
                        <p:cNvPr id="225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1325"/>
                          <a:ext cx="1200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2" name="Text Box 61"/>
            <p:cNvSpPr txBox="1">
              <a:spLocks noChangeArrowheads="1"/>
            </p:cNvSpPr>
            <p:nvPr/>
          </p:nvSpPr>
          <p:spPr bwMode="auto">
            <a:xfrm>
              <a:off x="1910" y="130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(1)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652963" y="2900363"/>
            <a:ext cx="4240212" cy="528637"/>
            <a:chOff x="1776" y="1290"/>
            <a:chExt cx="2671" cy="333"/>
          </a:xfrm>
        </p:grpSpPr>
        <p:graphicFrame>
          <p:nvGraphicFramePr>
            <p:cNvPr id="22549" name="Object 6"/>
            <p:cNvGraphicFramePr>
              <a:graphicFrameLocks noChangeAspect="1"/>
            </p:cNvGraphicFramePr>
            <p:nvPr/>
          </p:nvGraphicFramePr>
          <p:xfrm>
            <a:off x="1776" y="1290"/>
            <a:ext cx="22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84300" imgH="203200" progId="Equation.3">
                    <p:embed/>
                  </p:oleObj>
                </mc:Choice>
                <mc:Fallback>
                  <p:oleObj name="Equation" r:id="rId11" imgW="1384300" imgH="203200" progId="Equation.3">
                    <p:embed/>
                    <p:pic>
                      <p:nvPicPr>
                        <p:cNvPr id="225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290"/>
                          <a:ext cx="2269" cy="3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Text Box 62"/>
            <p:cNvSpPr txBox="1">
              <a:spLocks noChangeArrowheads="1"/>
            </p:cNvSpPr>
            <p:nvPr/>
          </p:nvSpPr>
          <p:spPr bwMode="auto">
            <a:xfrm>
              <a:off x="4080" y="1296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(2)</a:t>
              </a:r>
            </a:p>
          </p:txBody>
        </p:sp>
      </p:grp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4695411" y="3529704"/>
          <a:ext cx="41989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46040" imgH="228600" progId="Equation.3">
                  <p:embed/>
                </p:oleObj>
              </mc:Choice>
              <mc:Fallback>
                <p:oleObj name="Equation" r:id="rId13" imgW="1346040" imgH="228600" progId="Equation.3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411" y="3529704"/>
                        <a:ext cx="4198938" cy="712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utoUpdateAnimBg="0"/>
      <p:bldP spid="203833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04800" y="297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0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832" name="Text Box 56"/>
          <p:cNvSpPr txBox="1">
            <a:spLocks noChangeArrowheads="1"/>
          </p:cNvSpPr>
          <p:nvPr/>
        </p:nvSpPr>
        <p:spPr bwMode="auto">
          <a:xfrm>
            <a:off x="1427163" y="4297827"/>
            <a:ext cx="3298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Now using Bloch’s theorem for R= -(</a:t>
            </a:r>
            <a:r>
              <a:rPr lang="en-US" sz="1800" dirty="0" err="1"/>
              <a:t>a+b</a:t>
            </a:r>
            <a:r>
              <a:rPr lang="en-US" sz="1800" dirty="0"/>
              <a:t>):</a:t>
            </a:r>
          </a:p>
        </p:txBody>
      </p:sp>
      <p:sp>
        <p:nvSpPr>
          <p:cNvPr id="203833" name="Text Box 57"/>
          <p:cNvSpPr txBox="1">
            <a:spLocks noChangeArrowheads="1"/>
          </p:cNvSpPr>
          <p:nvPr/>
        </p:nvSpPr>
        <p:spPr bwMode="auto">
          <a:xfrm>
            <a:off x="304800" y="36607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a</a:t>
            </a:r>
          </a:p>
        </p:txBody>
      </p:sp>
      <p:graphicFrame>
        <p:nvGraphicFramePr>
          <p:cNvPr id="236544" name="Object 2"/>
          <p:cNvGraphicFramePr>
            <a:graphicFrameLocks noChangeAspect="1"/>
          </p:cNvGraphicFramePr>
          <p:nvPr/>
        </p:nvGraphicFramePr>
        <p:xfrm>
          <a:off x="1350963" y="3644900"/>
          <a:ext cx="28225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47800" imgH="228600" progId="Equation.3">
                  <p:embed/>
                </p:oleObj>
              </mc:Choice>
              <mc:Fallback>
                <p:oleObj name="Equation" r:id="rId7" imgW="1447800" imgH="228600" progId="Equation.3">
                  <p:embed/>
                  <p:pic>
                    <p:nvPicPr>
                      <p:cNvPr id="2365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644900"/>
                        <a:ext cx="282257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600200" y="2960688"/>
            <a:ext cx="2586038" cy="449262"/>
            <a:chOff x="648" y="1305"/>
            <a:chExt cx="1629" cy="283"/>
          </a:xfrm>
        </p:grpSpPr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648" y="1325"/>
            <a:ext cx="12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26698" imgH="203112" progId="Equation.3">
                    <p:embed/>
                  </p:oleObj>
                </mc:Choice>
                <mc:Fallback>
                  <p:oleObj name="Equation" r:id="rId9" imgW="926698" imgH="203112" progId="Equation.3">
                    <p:embed/>
                    <p:pic>
                      <p:nvPicPr>
                        <p:cNvPr id="225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1325"/>
                          <a:ext cx="1200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2" name="Text Box 61"/>
            <p:cNvSpPr txBox="1">
              <a:spLocks noChangeArrowheads="1"/>
            </p:cNvSpPr>
            <p:nvPr/>
          </p:nvSpPr>
          <p:spPr bwMode="auto">
            <a:xfrm>
              <a:off x="1910" y="130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(1)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652963" y="2900363"/>
            <a:ext cx="4240212" cy="528637"/>
            <a:chOff x="1776" y="1290"/>
            <a:chExt cx="2671" cy="333"/>
          </a:xfrm>
        </p:grpSpPr>
        <p:graphicFrame>
          <p:nvGraphicFramePr>
            <p:cNvPr id="22549" name="Object 6"/>
            <p:cNvGraphicFramePr>
              <a:graphicFrameLocks noChangeAspect="1"/>
            </p:cNvGraphicFramePr>
            <p:nvPr/>
          </p:nvGraphicFramePr>
          <p:xfrm>
            <a:off x="1776" y="1290"/>
            <a:ext cx="22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84300" imgH="203200" progId="Equation.3">
                    <p:embed/>
                  </p:oleObj>
                </mc:Choice>
                <mc:Fallback>
                  <p:oleObj name="Equation" r:id="rId11" imgW="1384300" imgH="203200" progId="Equation.3">
                    <p:embed/>
                    <p:pic>
                      <p:nvPicPr>
                        <p:cNvPr id="225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290"/>
                          <a:ext cx="2269" cy="3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Text Box 62"/>
            <p:cNvSpPr txBox="1">
              <a:spLocks noChangeArrowheads="1"/>
            </p:cNvSpPr>
            <p:nvPr/>
          </p:nvSpPr>
          <p:spPr bwMode="auto">
            <a:xfrm>
              <a:off x="4080" y="1296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(2)</a:t>
              </a:r>
            </a:p>
          </p:txBody>
        </p:sp>
      </p:grpSp>
      <p:graphicFrame>
        <p:nvGraphicFramePr>
          <p:cNvPr id="236545" name="Object 3"/>
          <p:cNvGraphicFramePr>
            <a:graphicFrameLocks noChangeAspect="1"/>
          </p:cNvGraphicFramePr>
          <p:nvPr/>
        </p:nvGraphicFramePr>
        <p:xfrm>
          <a:off x="4767263" y="4449763"/>
          <a:ext cx="23764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447560" imgH="228600" progId="Equation.3">
                  <p:embed/>
                </p:oleObj>
              </mc:Choice>
              <mc:Fallback>
                <p:oleObj name="Equation" r:id="rId13" imgW="1447560" imgH="228600" progId="Equation.3">
                  <p:embed/>
                  <p:pic>
                    <p:nvPicPr>
                      <p:cNvPr id="2365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4449763"/>
                        <a:ext cx="2376487" cy="376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40" name="Text Box 64"/>
          <p:cNvSpPr txBox="1">
            <a:spLocks noChangeArrowheads="1"/>
          </p:cNvSpPr>
          <p:nvPr/>
        </p:nvSpPr>
        <p:spPr bwMode="auto">
          <a:xfrm>
            <a:off x="7524750" y="4367213"/>
            <a:ext cx="220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/>
              <a:t>k = Bloch </a:t>
            </a:r>
            <a:r>
              <a:rPr lang="en-US" sz="1800" b="1" dirty="0" err="1"/>
              <a:t>wavevector</a:t>
            </a:r>
            <a:endParaRPr lang="en-US" sz="1800" b="1" dirty="0"/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4695411" y="3529704"/>
          <a:ext cx="41989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46040" imgH="228600" progId="Equation.3">
                  <p:embed/>
                </p:oleObj>
              </mc:Choice>
              <mc:Fallback>
                <p:oleObj name="Equation" r:id="rId15" imgW="1346040" imgH="228600" progId="Equation.3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411" y="3529704"/>
                        <a:ext cx="4198938" cy="712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61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utoUpdateAnimBg="0"/>
      <p:bldP spid="203832" grpId="0" autoUpdateAnimBg="0"/>
      <p:bldP spid="203833" grpId="0" autoUpdateAnimBg="0"/>
      <p:bldP spid="203840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04800" y="297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0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832" name="Text Box 56"/>
          <p:cNvSpPr txBox="1">
            <a:spLocks noChangeArrowheads="1"/>
          </p:cNvSpPr>
          <p:nvPr/>
        </p:nvSpPr>
        <p:spPr bwMode="auto">
          <a:xfrm>
            <a:off x="1427163" y="4297827"/>
            <a:ext cx="3298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Now using Bloch’s theorem for R= -(</a:t>
            </a:r>
            <a:r>
              <a:rPr lang="en-US" sz="1800" dirty="0" err="1"/>
              <a:t>a+b</a:t>
            </a:r>
            <a:r>
              <a:rPr lang="en-US" sz="1800" dirty="0"/>
              <a:t>):</a:t>
            </a:r>
          </a:p>
        </p:txBody>
      </p:sp>
      <p:sp>
        <p:nvSpPr>
          <p:cNvPr id="203833" name="Text Box 57"/>
          <p:cNvSpPr txBox="1">
            <a:spLocks noChangeArrowheads="1"/>
          </p:cNvSpPr>
          <p:nvPr/>
        </p:nvSpPr>
        <p:spPr bwMode="auto">
          <a:xfrm>
            <a:off x="304800" y="36607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a</a:t>
            </a:r>
          </a:p>
        </p:txBody>
      </p:sp>
      <p:graphicFrame>
        <p:nvGraphicFramePr>
          <p:cNvPr id="236544" name="Object 2"/>
          <p:cNvGraphicFramePr>
            <a:graphicFrameLocks noChangeAspect="1"/>
          </p:cNvGraphicFramePr>
          <p:nvPr/>
        </p:nvGraphicFramePr>
        <p:xfrm>
          <a:off x="1350963" y="3644900"/>
          <a:ext cx="28225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47800" imgH="228600" progId="Equation.3">
                  <p:embed/>
                </p:oleObj>
              </mc:Choice>
              <mc:Fallback>
                <p:oleObj name="Equation" r:id="rId7" imgW="1447800" imgH="228600" progId="Equation.3">
                  <p:embed/>
                  <p:pic>
                    <p:nvPicPr>
                      <p:cNvPr id="2365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644900"/>
                        <a:ext cx="282257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600200" y="2960688"/>
            <a:ext cx="2586038" cy="449262"/>
            <a:chOff x="648" y="1305"/>
            <a:chExt cx="1629" cy="283"/>
          </a:xfrm>
        </p:grpSpPr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648" y="1325"/>
            <a:ext cx="12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26698" imgH="203112" progId="Equation.3">
                    <p:embed/>
                  </p:oleObj>
                </mc:Choice>
                <mc:Fallback>
                  <p:oleObj name="Equation" r:id="rId9" imgW="926698" imgH="203112" progId="Equation.3">
                    <p:embed/>
                    <p:pic>
                      <p:nvPicPr>
                        <p:cNvPr id="225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1325"/>
                          <a:ext cx="1200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2" name="Text Box 61"/>
            <p:cNvSpPr txBox="1">
              <a:spLocks noChangeArrowheads="1"/>
            </p:cNvSpPr>
            <p:nvPr/>
          </p:nvSpPr>
          <p:spPr bwMode="auto">
            <a:xfrm>
              <a:off x="1910" y="130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(1)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652963" y="2900363"/>
            <a:ext cx="4240212" cy="528637"/>
            <a:chOff x="1776" y="1290"/>
            <a:chExt cx="2671" cy="333"/>
          </a:xfrm>
        </p:grpSpPr>
        <p:graphicFrame>
          <p:nvGraphicFramePr>
            <p:cNvPr id="22549" name="Object 6"/>
            <p:cNvGraphicFramePr>
              <a:graphicFrameLocks noChangeAspect="1"/>
            </p:cNvGraphicFramePr>
            <p:nvPr/>
          </p:nvGraphicFramePr>
          <p:xfrm>
            <a:off x="1776" y="1290"/>
            <a:ext cx="22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84300" imgH="203200" progId="Equation.3">
                    <p:embed/>
                  </p:oleObj>
                </mc:Choice>
                <mc:Fallback>
                  <p:oleObj name="Equation" r:id="rId11" imgW="1384300" imgH="203200" progId="Equation.3">
                    <p:embed/>
                    <p:pic>
                      <p:nvPicPr>
                        <p:cNvPr id="225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290"/>
                          <a:ext cx="2269" cy="3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Text Box 62"/>
            <p:cNvSpPr txBox="1">
              <a:spLocks noChangeArrowheads="1"/>
            </p:cNvSpPr>
            <p:nvPr/>
          </p:nvSpPr>
          <p:spPr bwMode="auto">
            <a:xfrm>
              <a:off x="4080" y="1296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(2)</a:t>
              </a:r>
            </a:p>
          </p:txBody>
        </p:sp>
      </p:grpSp>
      <p:graphicFrame>
        <p:nvGraphicFramePr>
          <p:cNvPr id="236545" name="Object 3"/>
          <p:cNvGraphicFramePr>
            <a:graphicFrameLocks noChangeAspect="1"/>
          </p:cNvGraphicFramePr>
          <p:nvPr/>
        </p:nvGraphicFramePr>
        <p:xfrm>
          <a:off x="4767263" y="4449763"/>
          <a:ext cx="23764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447560" imgH="228600" progId="Equation.3">
                  <p:embed/>
                </p:oleObj>
              </mc:Choice>
              <mc:Fallback>
                <p:oleObj name="Equation" r:id="rId13" imgW="1447560" imgH="228600" progId="Equation.3">
                  <p:embed/>
                  <p:pic>
                    <p:nvPicPr>
                      <p:cNvPr id="2365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4449763"/>
                        <a:ext cx="2376487" cy="376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40" name="Text Box 64"/>
          <p:cNvSpPr txBox="1">
            <a:spLocks noChangeArrowheads="1"/>
          </p:cNvSpPr>
          <p:nvPr/>
        </p:nvSpPr>
        <p:spPr bwMode="auto">
          <a:xfrm>
            <a:off x="7524750" y="4367213"/>
            <a:ext cx="220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/>
              <a:t>k = Bloch </a:t>
            </a:r>
            <a:r>
              <a:rPr lang="en-US" sz="1800" b="1" dirty="0" err="1"/>
              <a:t>wavevector</a:t>
            </a:r>
            <a:endParaRPr lang="en-US" sz="1800" b="1" dirty="0"/>
          </a:p>
        </p:txBody>
      </p:sp>
      <p:sp>
        <p:nvSpPr>
          <p:cNvPr id="203841" name="Text Box 65"/>
          <p:cNvSpPr txBox="1">
            <a:spLocks noChangeArrowheads="1"/>
          </p:cNvSpPr>
          <p:nvPr/>
        </p:nvSpPr>
        <p:spPr bwMode="auto">
          <a:xfrm>
            <a:off x="304800" y="5108575"/>
            <a:ext cx="655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Now we can write the boundary conditions at x = a: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401638" y="5516563"/>
            <a:ext cx="4465637" cy="425450"/>
            <a:chOff x="253" y="2945"/>
            <a:chExt cx="2813" cy="268"/>
          </a:xfrm>
        </p:grpSpPr>
        <p:graphicFrame>
          <p:nvGraphicFramePr>
            <p:cNvPr id="22547" name="Object 5"/>
            <p:cNvGraphicFramePr>
              <a:graphicFrameLocks noChangeAspect="1"/>
            </p:cNvGraphicFramePr>
            <p:nvPr/>
          </p:nvGraphicFramePr>
          <p:xfrm>
            <a:off x="253" y="2976"/>
            <a:ext cx="2376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298600" imgH="228600" progId="Equation.3">
                    <p:embed/>
                  </p:oleObj>
                </mc:Choice>
                <mc:Fallback>
                  <p:oleObj name="Equation" r:id="rId15" imgW="2298600" imgH="228600" progId="Equation.3">
                    <p:embed/>
                    <p:pic>
                      <p:nvPicPr>
                        <p:cNvPr id="2254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2976"/>
                          <a:ext cx="2376" cy="2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8" name="Text Box 69"/>
            <p:cNvSpPr txBox="1">
              <a:spLocks noChangeArrowheads="1"/>
            </p:cNvSpPr>
            <p:nvPr/>
          </p:nvSpPr>
          <p:spPr bwMode="auto">
            <a:xfrm>
              <a:off x="2699" y="294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(3)</a:t>
              </a:r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442913" y="6350000"/>
            <a:ext cx="7735888" cy="400050"/>
            <a:chOff x="-574" y="3350"/>
            <a:chExt cx="4873" cy="252"/>
          </a:xfrm>
        </p:grpSpPr>
        <p:graphicFrame>
          <p:nvGraphicFramePr>
            <p:cNvPr id="22545" name="Object 4"/>
            <p:cNvGraphicFramePr>
              <a:graphicFrameLocks noChangeAspect="1"/>
            </p:cNvGraphicFramePr>
            <p:nvPr/>
          </p:nvGraphicFramePr>
          <p:xfrm>
            <a:off x="-574" y="3360"/>
            <a:ext cx="439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254480" imgH="228600" progId="Equation.3">
                    <p:embed/>
                  </p:oleObj>
                </mc:Choice>
                <mc:Fallback>
                  <p:oleObj name="Equation" r:id="rId17" imgW="4254480" imgH="228600" progId="Equation.3">
                    <p:embed/>
                    <p:pic>
                      <p:nvPicPr>
                        <p:cNvPr id="2254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74" y="3360"/>
                          <a:ext cx="4398" cy="2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6" name="Text Box 70"/>
            <p:cNvSpPr txBox="1">
              <a:spLocks noChangeArrowheads="1"/>
            </p:cNvSpPr>
            <p:nvPr/>
          </p:nvSpPr>
          <p:spPr bwMode="auto">
            <a:xfrm>
              <a:off x="3932" y="3350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(4)</a:t>
              </a:r>
            </a:p>
          </p:txBody>
        </p:sp>
      </p:grp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4695411" y="3529704"/>
          <a:ext cx="41989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46040" imgH="228600" progId="Equation.3">
                  <p:embed/>
                </p:oleObj>
              </mc:Choice>
              <mc:Fallback>
                <p:oleObj name="Equation" r:id="rId19" imgW="1346040" imgH="228600" progId="Equation.3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411" y="3529704"/>
                        <a:ext cx="4198938" cy="712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03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utoUpdateAnimBg="0"/>
      <p:bldP spid="203832" grpId="0" autoUpdateAnimBg="0"/>
      <p:bldP spid="203833" grpId="0" autoUpdateAnimBg="0"/>
      <p:bldP spid="203840" grpId="0" autoUpdateAnimBg="0"/>
      <p:bldP spid="203841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1375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Boundary Conditions and Bloch’s Theorem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304800" y="297497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0</a:t>
            </a:r>
          </a:p>
        </p:txBody>
      </p:sp>
      <p:grpSp>
        <p:nvGrpSpPr>
          <p:cNvPr id="22532" name="Group 72"/>
          <p:cNvGrpSpPr>
            <a:grpSpLocks/>
          </p:cNvGrpSpPr>
          <p:nvPr/>
        </p:nvGrpSpPr>
        <p:grpSpPr bwMode="auto">
          <a:xfrm>
            <a:off x="304800" y="184150"/>
            <a:ext cx="8731250" cy="2744788"/>
            <a:chOff x="192" y="-414"/>
            <a:chExt cx="5500" cy="1729"/>
          </a:xfrm>
        </p:grpSpPr>
        <p:sp>
          <p:nvSpPr>
            <p:cNvPr id="22553" name="Text Box 3"/>
            <p:cNvSpPr txBox="1">
              <a:spLocks noChangeArrowheads="1"/>
            </p:cNvSpPr>
            <p:nvPr/>
          </p:nvSpPr>
          <p:spPr bwMode="auto">
            <a:xfrm>
              <a:off x="192" y="384"/>
              <a:ext cx="3360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solutions of the SE require that the wavefunction and its derivative be continuous across the potential boundaries.  Thus, at the two boundaries (which are infinitely repeated):</a:t>
              </a:r>
            </a:p>
          </p:txBody>
        </p:sp>
        <p:graphicFrame>
          <p:nvGraphicFramePr>
            <p:cNvPr id="22554" name="Object 8"/>
            <p:cNvGraphicFramePr>
              <a:graphicFrameLocks noChangeAspect="1"/>
            </p:cNvGraphicFramePr>
            <p:nvPr/>
          </p:nvGraphicFramePr>
          <p:xfrm>
            <a:off x="3339" y="-414"/>
            <a:ext cx="2353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384300" imgH="228600" progId="Equation.3">
                    <p:embed/>
                  </p:oleObj>
                </mc:Choice>
                <mc:Fallback>
                  <p:oleObj name="Equation" r:id="rId3" imgW="1384300" imgH="228600" progId="Equation.3">
                    <p:embed/>
                    <p:pic>
                      <p:nvPicPr>
                        <p:cNvPr id="2255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" y="-414"/>
                          <a:ext cx="2353" cy="39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5" name="Object 9"/>
            <p:cNvGraphicFramePr>
              <a:graphicFrameLocks noChangeAspect="1"/>
            </p:cNvGraphicFramePr>
            <p:nvPr/>
          </p:nvGraphicFramePr>
          <p:xfrm>
            <a:off x="3367" y="421"/>
            <a:ext cx="2314" cy="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47560" imgH="241200" progId="Equation.3">
                    <p:embed/>
                  </p:oleObj>
                </mc:Choice>
                <mc:Fallback>
                  <p:oleObj name="Equation" r:id="rId5" imgW="1447560" imgH="241200" progId="Equation.3">
                    <p:embed/>
                    <p:pic>
                      <p:nvPicPr>
                        <p:cNvPr id="2255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421"/>
                          <a:ext cx="2314" cy="3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832" name="Text Box 56"/>
          <p:cNvSpPr txBox="1">
            <a:spLocks noChangeArrowheads="1"/>
          </p:cNvSpPr>
          <p:nvPr/>
        </p:nvSpPr>
        <p:spPr bwMode="auto">
          <a:xfrm>
            <a:off x="1427163" y="4297827"/>
            <a:ext cx="3298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Now using Bloch’s theorem for R= -(</a:t>
            </a:r>
            <a:r>
              <a:rPr lang="en-US" sz="1800" dirty="0" err="1"/>
              <a:t>a+b</a:t>
            </a:r>
            <a:r>
              <a:rPr lang="en-US" sz="1800" dirty="0"/>
              <a:t>):</a:t>
            </a:r>
          </a:p>
        </p:txBody>
      </p:sp>
      <p:sp>
        <p:nvSpPr>
          <p:cNvPr id="203833" name="Text Box 57"/>
          <p:cNvSpPr txBox="1">
            <a:spLocks noChangeArrowheads="1"/>
          </p:cNvSpPr>
          <p:nvPr/>
        </p:nvSpPr>
        <p:spPr bwMode="auto">
          <a:xfrm>
            <a:off x="304800" y="36607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u="sng"/>
              <a:t>x = a</a:t>
            </a:r>
          </a:p>
        </p:txBody>
      </p:sp>
      <p:graphicFrame>
        <p:nvGraphicFramePr>
          <p:cNvPr id="236544" name="Object 2"/>
          <p:cNvGraphicFramePr>
            <a:graphicFrameLocks noChangeAspect="1"/>
          </p:cNvGraphicFramePr>
          <p:nvPr/>
        </p:nvGraphicFramePr>
        <p:xfrm>
          <a:off x="1350963" y="3644900"/>
          <a:ext cx="28225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47800" imgH="228600" progId="Equation.3">
                  <p:embed/>
                </p:oleObj>
              </mc:Choice>
              <mc:Fallback>
                <p:oleObj name="Equation" r:id="rId7" imgW="1447800" imgH="228600" progId="Equation.3">
                  <p:embed/>
                  <p:pic>
                    <p:nvPicPr>
                      <p:cNvPr id="2365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644900"/>
                        <a:ext cx="282257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1600200" y="2960688"/>
            <a:ext cx="2586038" cy="449262"/>
            <a:chOff x="648" y="1305"/>
            <a:chExt cx="1629" cy="283"/>
          </a:xfrm>
        </p:grpSpPr>
        <p:graphicFrame>
          <p:nvGraphicFramePr>
            <p:cNvPr id="22551" name="Object 7"/>
            <p:cNvGraphicFramePr>
              <a:graphicFrameLocks noChangeAspect="1"/>
            </p:cNvGraphicFramePr>
            <p:nvPr/>
          </p:nvGraphicFramePr>
          <p:xfrm>
            <a:off x="648" y="1325"/>
            <a:ext cx="1200" cy="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926698" imgH="203112" progId="Equation.3">
                    <p:embed/>
                  </p:oleObj>
                </mc:Choice>
                <mc:Fallback>
                  <p:oleObj name="Equation" r:id="rId9" imgW="926698" imgH="203112" progId="Equation.3">
                    <p:embed/>
                    <p:pic>
                      <p:nvPicPr>
                        <p:cNvPr id="2255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" y="1325"/>
                          <a:ext cx="1200" cy="2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2" name="Text Box 61"/>
            <p:cNvSpPr txBox="1">
              <a:spLocks noChangeArrowheads="1"/>
            </p:cNvSpPr>
            <p:nvPr/>
          </p:nvSpPr>
          <p:spPr bwMode="auto">
            <a:xfrm>
              <a:off x="1910" y="130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(1)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652963" y="2900363"/>
            <a:ext cx="4240212" cy="528637"/>
            <a:chOff x="1776" y="1290"/>
            <a:chExt cx="2671" cy="333"/>
          </a:xfrm>
        </p:grpSpPr>
        <p:graphicFrame>
          <p:nvGraphicFramePr>
            <p:cNvPr id="22549" name="Object 6"/>
            <p:cNvGraphicFramePr>
              <a:graphicFrameLocks noChangeAspect="1"/>
            </p:cNvGraphicFramePr>
            <p:nvPr/>
          </p:nvGraphicFramePr>
          <p:xfrm>
            <a:off x="1776" y="1290"/>
            <a:ext cx="2269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384300" imgH="203200" progId="Equation.3">
                    <p:embed/>
                  </p:oleObj>
                </mc:Choice>
                <mc:Fallback>
                  <p:oleObj name="Equation" r:id="rId11" imgW="1384300" imgH="203200" progId="Equation.3">
                    <p:embed/>
                    <p:pic>
                      <p:nvPicPr>
                        <p:cNvPr id="2254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290"/>
                          <a:ext cx="2269" cy="3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Text Box 62"/>
            <p:cNvSpPr txBox="1">
              <a:spLocks noChangeArrowheads="1"/>
            </p:cNvSpPr>
            <p:nvPr/>
          </p:nvSpPr>
          <p:spPr bwMode="auto">
            <a:xfrm>
              <a:off x="4080" y="1296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(2)</a:t>
              </a:r>
            </a:p>
          </p:txBody>
        </p:sp>
      </p:grpSp>
      <p:graphicFrame>
        <p:nvGraphicFramePr>
          <p:cNvPr id="236545" name="Object 3"/>
          <p:cNvGraphicFramePr>
            <a:graphicFrameLocks noChangeAspect="1"/>
          </p:cNvGraphicFramePr>
          <p:nvPr/>
        </p:nvGraphicFramePr>
        <p:xfrm>
          <a:off x="4767263" y="4449763"/>
          <a:ext cx="23764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447560" imgH="228600" progId="Equation.3">
                  <p:embed/>
                </p:oleObj>
              </mc:Choice>
              <mc:Fallback>
                <p:oleObj name="Equation" r:id="rId13" imgW="1447560" imgH="228600" progId="Equation.3">
                  <p:embed/>
                  <p:pic>
                    <p:nvPicPr>
                      <p:cNvPr id="2365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4449763"/>
                        <a:ext cx="2376487" cy="376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3840" name="Text Box 64"/>
          <p:cNvSpPr txBox="1">
            <a:spLocks noChangeArrowheads="1"/>
          </p:cNvSpPr>
          <p:nvPr/>
        </p:nvSpPr>
        <p:spPr bwMode="auto">
          <a:xfrm>
            <a:off x="7524750" y="4367213"/>
            <a:ext cx="220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b="1" dirty="0"/>
              <a:t>k = Bloch </a:t>
            </a:r>
            <a:r>
              <a:rPr lang="en-US" sz="1800" b="1" dirty="0" err="1"/>
              <a:t>wavevector</a:t>
            </a:r>
            <a:endParaRPr lang="en-US" sz="1800" b="1" dirty="0"/>
          </a:p>
        </p:txBody>
      </p:sp>
      <p:sp>
        <p:nvSpPr>
          <p:cNvPr id="203841" name="Text Box 65"/>
          <p:cNvSpPr txBox="1">
            <a:spLocks noChangeArrowheads="1"/>
          </p:cNvSpPr>
          <p:nvPr/>
        </p:nvSpPr>
        <p:spPr bwMode="auto">
          <a:xfrm>
            <a:off x="304800" y="5108575"/>
            <a:ext cx="655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Now we can write the boundary conditions at x = a:</a:t>
            </a:r>
          </a:p>
        </p:txBody>
      </p:sp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401638" y="5516563"/>
            <a:ext cx="4465637" cy="425450"/>
            <a:chOff x="253" y="2945"/>
            <a:chExt cx="2813" cy="268"/>
          </a:xfrm>
        </p:grpSpPr>
        <p:graphicFrame>
          <p:nvGraphicFramePr>
            <p:cNvPr id="22547" name="Object 5"/>
            <p:cNvGraphicFramePr>
              <a:graphicFrameLocks noChangeAspect="1"/>
            </p:cNvGraphicFramePr>
            <p:nvPr/>
          </p:nvGraphicFramePr>
          <p:xfrm>
            <a:off x="253" y="2976"/>
            <a:ext cx="2376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2298600" imgH="228600" progId="Equation.3">
                    <p:embed/>
                  </p:oleObj>
                </mc:Choice>
                <mc:Fallback>
                  <p:oleObj name="Equation" r:id="rId15" imgW="2298600" imgH="228600" progId="Equation.3">
                    <p:embed/>
                    <p:pic>
                      <p:nvPicPr>
                        <p:cNvPr id="2254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" y="2976"/>
                          <a:ext cx="2376" cy="2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8" name="Text Box 69"/>
            <p:cNvSpPr txBox="1">
              <a:spLocks noChangeArrowheads="1"/>
            </p:cNvSpPr>
            <p:nvPr/>
          </p:nvSpPr>
          <p:spPr bwMode="auto">
            <a:xfrm>
              <a:off x="2699" y="2945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(3)</a:t>
              </a:r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442913" y="6350000"/>
            <a:ext cx="7735888" cy="400050"/>
            <a:chOff x="-574" y="3350"/>
            <a:chExt cx="4873" cy="252"/>
          </a:xfrm>
        </p:grpSpPr>
        <p:graphicFrame>
          <p:nvGraphicFramePr>
            <p:cNvPr id="22545" name="Object 4"/>
            <p:cNvGraphicFramePr>
              <a:graphicFrameLocks noChangeAspect="1"/>
            </p:cNvGraphicFramePr>
            <p:nvPr/>
          </p:nvGraphicFramePr>
          <p:xfrm>
            <a:off x="-574" y="3360"/>
            <a:ext cx="439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4254480" imgH="228600" progId="Equation.3">
                    <p:embed/>
                  </p:oleObj>
                </mc:Choice>
                <mc:Fallback>
                  <p:oleObj name="Equation" r:id="rId17" imgW="4254480" imgH="228600" progId="Equation.3">
                    <p:embed/>
                    <p:pic>
                      <p:nvPicPr>
                        <p:cNvPr id="22545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74" y="3360"/>
                          <a:ext cx="4398" cy="2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6" name="Text Box 70"/>
            <p:cNvSpPr txBox="1">
              <a:spLocks noChangeArrowheads="1"/>
            </p:cNvSpPr>
            <p:nvPr/>
          </p:nvSpPr>
          <p:spPr bwMode="auto">
            <a:xfrm>
              <a:off x="3932" y="3350"/>
              <a:ext cx="36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/>
                <a:t>(4)</a:t>
              </a:r>
            </a:p>
          </p:txBody>
        </p:sp>
      </p:grpSp>
      <p:sp>
        <p:nvSpPr>
          <p:cNvPr id="203847" name="Text Box 71"/>
          <p:cNvSpPr txBox="1">
            <a:spLocks noChangeArrowheads="1"/>
          </p:cNvSpPr>
          <p:nvPr/>
        </p:nvSpPr>
        <p:spPr bwMode="auto">
          <a:xfrm>
            <a:off x="5003800" y="5445125"/>
            <a:ext cx="4140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The four simultaneous equations (1-4) can be written compactly in matrix form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rgbClr val="FF0000"/>
                </a:solidFill>
                <a:sym typeface="Wingdings" panose="05000000000000000000" pitchFamily="2" charset="2"/>
              </a:rPr>
              <a:t>Let’s start it!</a:t>
            </a:r>
            <a:endParaRPr lang="en-US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4695411" y="3529704"/>
          <a:ext cx="4198938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46040" imgH="228600" progId="Equation.3">
                  <p:embed/>
                </p:oleObj>
              </mc:Choice>
              <mc:Fallback>
                <p:oleObj name="Equation" r:id="rId19" imgW="1346040" imgH="228600" progId="Equation.3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411" y="3529704"/>
                        <a:ext cx="4198938" cy="712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rgbClr val="FF000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78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6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6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4" grpId="0" autoUpdateAnimBg="0"/>
      <p:bldP spid="203832" grpId="0" autoUpdateAnimBg="0"/>
      <p:bldP spid="203833" grpId="0" autoUpdateAnimBg="0"/>
      <p:bldP spid="203840" grpId="0" autoUpdateAnimBg="0"/>
      <p:bldP spid="203841" grpId="0" autoUpdateAnimBg="0"/>
      <p:bldP spid="2038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2938"/>
            <a:ext cx="8382000" cy="533400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Empty</a:t>
            </a:r>
            <a:r>
              <a:rPr lang="en-US" sz="3600" b="1" dirty="0">
                <a:solidFill>
                  <a:schemeClr val="tx1"/>
                </a:solidFill>
              </a:rPr>
              <a:t> Lattice Bands for bcc Lattice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28625" y="2981325"/>
            <a:ext cx="8551863" cy="727075"/>
            <a:chOff x="192" y="996"/>
            <a:chExt cx="4394" cy="458"/>
          </a:xfrm>
        </p:grpSpPr>
        <p:graphicFrame>
          <p:nvGraphicFramePr>
            <p:cNvPr id="53259" name="Object 5"/>
            <p:cNvGraphicFramePr>
              <a:graphicFrameLocks noChangeAspect="1"/>
            </p:cNvGraphicFramePr>
            <p:nvPr/>
          </p:nvGraphicFramePr>
          <p:xfrm>
            <a:off x="2908" y="996"/>
            <a:ext cx="1678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143000" imgH="254000" progId="Equation.3">
                    <p:embed/>
                  </p:oleObj>
                </mc:Choice>
                <mc:Fallback>
                  <p:oleObj name="Equation" r:id="rId3" imgW="1143000" imgH="254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" y="996"/>
                          <a:ext cx="1678" cy="37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60" name="Text Box 6"/>
            <p:cNvSpPr txBox="1">
              <a:spLocks noChangeArrowheads="1"/>
            </p:cNvSpPr>
            <p:nvPr/>
          </p:nvSpPr>
          <p:spPr bwMode="auto">
            <a:xfrm>
              <a:off x="192" y="1008"/>
              <a:ext cx="29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000"/>
                <a:t>General reciprocal lattice translation vector: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28625" y="4125913"/>
            <a:ext cx="8696325" cy="1016000"/>
            <a:chOff x="-78" y="1240"/>
            <a:chExt cx="5478" cy="640"/>
          </a:xfrm>
        </p:grpSpPr>
        <p:sp>
          <p:nvSpPr>
            <p:cNvPr id="53257" name="Text Box 4"/>
            <p:cNvSpPr txBox="1">
              <a:spLocks noChangeArrowheads="1"/>
            </p:cNvSpPr>
            <p:nvPr/>
          </p:nvSpPr>
          <p:spPr bwMode="auto">
            <a:xfrm>
              <a:off x="-78" y="1240"/>
              <a:ext cx="2688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000"/>
                <a:t>Let’s use a simple cubic lattice, for which the reciprocal lattice is also simple cubic:</a:t>
              </a:r>
            </a:p>
          </p:txBody>
        </p:sp>
        <p:graphicFrame>
          <p:nvGraphicFramePr>
            <p:cNvPr id="53258" name="Object 4"/>
            <p:cNvGraphicFramePr>
              <a:graphicFrameLocks noChangeAspect="1"/>
            </p:cNvGraphicFramePr>
            <p:nvPr/>
          </p:nvGraphicFramePr>
          <p:xfrm>
            <a:off x="2666" y="1266"/>
            <a:ext cx="2734" cy="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019300" imgH="393700" progId="Equation.3">
                    <p:embed/>
                  </p:oleObj>
                </mc:Choice>
                <mc:Fallback>
                  <p:oleObj name="Equation" r:id="rId5" imgW="20193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6" y="1266"/>
                          <a:ext cx="2734" cy="53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49263" y="5688014"/>
            <a:ext cx="8516937" cy="1169988"/>
            <a:chOff x="-290" y="1909"/>
            <a:chExt cx="5365" cy="737"/>
          </a:xfrm>
        </p:grpSpPr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-290" y="1909"/>
              <a:ext cx="2802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000" dirty="0"/>
                <a:t>And thus the general reciprocal lattice translation vector is: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000" dirty="0"/>
                <a:t>(but only certain values allowed)</a:t>
              </a:r>
            </a:p>
          </p:txBody>
        </p:sp>
        <p:graphicFrame>
          <p:nvGraphicFramePr>
            <p:cNvPr id="53256" name="Object 3"/>
            <p:cNvGraphicFramePr>
              <a:graphicFrameLocks noChangeAspect="1"/>
            </p:cNvGraphicFramePr>
            <p:nvPr/>
          </p:nvGraphicFramePr>
          <p:xfrm>
            <a:off x="2540" y="1974"/>
            <a:ext cx="2535" cy="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005729" imgH="393529" progId="Equation.3">
                    <p:embed/>
                  </p:oleObj>
                </mc:Choice>
                <mc:Fallback>
                  <p:oleObj name="Equation" r:id="rId7" imgW="200572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0" y="1974"/>
                          <a:ext cx="2535" cy="49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415925" y="1552575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u="sng"/>
              <a:t>For the bcc lattice</a:t>
            </a:r>
            <a:r>
              <a:rPr lang="en-US" sz="2400"/>
              <a:t>, let’s plot the empty lattice bands </a:t>
            </a:r>
            <a:r>
              <a:rPr lang="en-US" sz="2400" b="1"/>
              <a:t>along the [100] direction </a:t>
            </a:r>
            <a:r>
              <a:rPr lang="en-US" sz="2400"/>
              <a:t>in reciprocal space. </a:t>
            </a:r>
          </a:p>
        </p:txBody>
      </p:sp>
    </p:spTree>
    <p:extLst>
      <p:ext uri="{BB962C8B-B14F-4D97-AF65-F5344CB8AC3E}">
        <p14:creationId xmlns:p14="http://schemas.microsoft.com/office/powerpoint/2010/main" val="116748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304800" y="1495425"/>
            <a:ext cx="4030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We write the reciprocal lattice vectors that lie in the 1</a:t>
            </a:r>
            <a:r>
              <a:rPr lang="en-US" sz="1800" baseline="30000"/>
              <a:t>st</a:t>
            </a:r>
            <a:r>
              <a:rPr lang="en-US" sz="1800"/>
              <a:t> BZ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2688" name="Object 2"/>
              <p:cNvSpPr txBox="1"/>
              <p:nvPr/>
            </p:nvSpPr>
            <p:spPr bwMode="auto">
              <a:xfrm>
                <a:off x="4572000" y="1588356"/>
                <a:ext cx="3672408" cy="6461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/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268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1588356"/>
                <a:ext cx="3672408" cy="646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" y="2357438"/>
            <a:ext cx="8686800" cy="2365375"/>
            <a:chOff x="288" y="975"/>
            <a:chExt cx="5472" cy="1490"/>
          </a:xfrm>
        </p:grpSpPr>
        <p:sp>
          <p:nvSpPr>
            <p:cNvPr id="55324" name="Text Box 12"/>
            <p:cNvSpPr txBox="1">
              <a:spLocks noChangeArrowheads="1"/>
            </p:cNvSpPr>
            <p:nvPr/>
          </p:nvSpPr>
          <p:spPr bwMode="auto">
            <a:xfrm>
              <a:off x="2112" y="975"/>
              <a:ext cx="364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maximum value(s) of x, y, and z depend on the reciprocal lattice type and the direction within the 1</a:t>
              </a:r>
              <a:r>
                <a:rPr lang="en-US" sz="1800" baseline="30000"/>
                <a:t>st</a:t>
              </a:r>
              <a:r>
                <a:rPr lang="en-US" sz="1800"/>
                <a:t> BZ.  For example:</a:t>
              </a:r>
            </a:p>
          </p:txBody>
        </p:sp>
        <p:pic>
          <p:nvPicPr>
            <p:cNvPr id="55325" name="Picture 21" descr="C:\Documents and Settings\szygmunt\My Documents\My Pictures\2005-02 (Feb)\BZ_bc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08"/>
              <a:ext cx="1480" cy="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982" name="Text Box 38"/>
          <p:cNvSpPr txBox="1">
            <a:spLocks noChangeArrowheads="1"/>
          </p:cNvSpPr>
          <p:nvPr/>
        </p:nvSpPr>
        <p:spPr bwMode="auto">
          <a:xfrm>
            <a:off x="376605" y="4785214"/>
            <a:ext cx="3048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Remember that the reciprocal lattice for a bcc direct lattice is </a:t>
            </a:r>
            <a:r>
              <a:rPr lang="en-US" sz="1800" dirty="0" err="1"/>
              <a:t>fcc</a:t>
            </a:r>
            <a:r>
              <a:rPr lang="en-US" sz="1800" dirty="0"/>
              <a:t>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E12D6C8-43CE-4DD9-A4AD-94CCFB1BC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304800"/>
            <a:ext cx="711532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/>
              <a:t>Energy Bands in BCC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/>
              <a:t>(Pay attention: Similar HW problem)</a:t>
            </a:r>
          </a:p>
        </p:txBody>
      </p:sp>
      <p:pic>
        <p:nvPicPr>
          <p:cNvPr id="6" name="Picture 241" descr="Point Lattices: Bravais Lattices">
            <a:extLst>
              <a:ext uri="{FF2B5EF4-FFF2-40B4-BE49-F238E27FC236}">
                <a16:creationId xmlns:a16="http://schemas.microsoft.com/office/drawing/2014/main" id="{6143CB03-2E24-4129-B1C9-8A2AE16A5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0"/>
            <a:ext cx="1944216" cy="14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78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2" grpId="0" autoUpdateAnimBg="0"/>
      <p:bldP spid="210982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" y="2357438"/>
            <a:ext cx="8686800" cy="2365375"/>
            <a:chOff x="288" y="975"/>
            <a:chExt cx="5472" cy="1490"/>
          </a:xfrm>
        </p:grpSpPr>
        <p:sp>
          <p:nvSpPr>
            <p:cNvPr id="55324" name="Text Box 12"/>
            <p:cNvSpPr txBox="1">
              <a:spLocks noChangeArrowheads="1"/>
            </p:cNvSpPr>
            <p:nvPr/>
          </p:nvSpPr>
          <p:spPr bwMode="auto">
            <a:xfrm>
              <a:off x="2112" y="975"/>
              <a:ext cx="364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maximum value(s) of x, y, and z depend on the reciprocal lattice type and the direction within the 1</a:t>
              </a:r>
              <a:r>
                <a:rPr lang="en-US" sz="1800" baseline="30000"/>
                <a:t>st</a:t>
              </a:r>
              <a:r>
                <a:rPr lang="en-US" sz="1800"/>
                <a:t> BZ.  For example:</a:t>
              </a:r>
            </a:p>
          </p:txBody>
        </p:sp>
        <p:pic>
          <p:nvPicPr>
            <p:cNvPr id="55325" name="Picture 21" descr="C:\Documents and Settings\szygmunt\My Documents\My Pictures\2005-02 (Feb)\BZ_bcc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08"/>
              <a:ext cx="1480" cy="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304800" y="1495425"/>
            <a:ext cx="4030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We write the reciprocal lattice vectors that lie in the 1</a:t>
            </a:r>
            <a:r>
              <a:rPr lang="en-US" sz="1800" baseline="30000"/>
              <a:t>st</a:t>
            </a:r>
            <a:r>
              <a:rPr lang="en-US" sz="1800"/>
              <a:t> BZ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2688" name="Object 2"/>
              <p:cNvSpPr txBox="1"/>
              <p:nvPr/>
            </p:nvSpPr>
            <p:spPr bwMode="auto">
              <a:xfrm>
                <a:off x="4572000" y="1588356"/>
                <a:ext cx="3672408" cy="6461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/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268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1588356"/>
                <a:ext cx="3672408" cy="6461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132140" y="3357563"/>
            <a:ext cx="5327652" cy="369887"/>
            <a:chOff x="2645" y="3408"/>
            <a:chExt cx="3356" cy="233"/>
          </a:xfrm>
        </p:grpSpPr>
        <p:sp>
          <p:nvSpPr>
            <p:cNvPr id="55329" name="Text Box 14"/>
            <p:cNvSpPr txBox="1">
              <a:spLocks noChangeArrowheads="1"/>
            </p:cNvSpPr>
            <p:nvPr/>
          </p:nvSpPr>
          <p:spPr bwMode="auto">
            <a:xfrm>
              <a:off x="2645" y="3408"/>
              <a:ext cx="9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dirty="0"/>
                <a:t>To H=[100] </a:t>
              </a:r>
            </a:p>
          </p:txBody>
        </p:sp>
        <p:sp>
          <p:nvSpPr>
            <p:cNvPr id="55330" name="Line 15"/>
            <p:cNvSpPr>
              <a:spLocks noChangeShapeType="1"/>
            </p:cNvSpPr>
            <p:nvPr/>
          </p:nvSpPr>
          <p:spPr bwMode="auto">
            <a:xfrm>
              <a:off x="3600" y="3552"/>
              <a:ext cx="52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Text Box 16"/>
            <p:cNvSpPr txBox="1">
              <a:spLocks noChangeArrowheads="1"/>
            </p:cNvSpPr>
            <p:nvPr/>
          </p:nvSpPr>
          <p:spPr bwMode="auto">
            <a:xfrm>
              <a:off x="4272" y="3408"/>
              <a:ext cx="17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dirty="0"/>
                <a:t>0 &lt; x &lt; 1, y=0=z</a:t>
              </a:r>
            </a:p>
          </p:txBody>
        </p:sp>
      </p:grpSp>
      <p:sp>
        <p:nvSpPr>
          <p:cNvPr id="210982" name="Text Box 38"/>
          <p:cNvSpPr txBox="1">
            <a:spLocks noChangeArrowheads="1"/>
          </p:cNvSpPr>
          <p:nvPr/>
        </p:nvSpPr>
        <p:spPr bwMode="auto">
          <a:xfrm>
            <a:off x="376605" y="4785214"/>
            <a:ext cx="3048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Remember that the reciprocal lattice for a bcc direct lattice is </a:t>
            </a:r>
            <a:r>
              <a:rPr lang="en-US" sz="1800" dirty="0" err="1"/>
              <a:t>fcc</a:t>
            </a:r>
            <a:r>
              <a:rPr lang="en-US" sz="1800" dirty="0"/>
              <a:t>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Here is a top view, from the + </a:t>
            </a:r>
            <a:r>
              <a:rPr lang="en-US" sz="1800" dirty="0" err="1"/>
              <a:t>k</a:t>
            </a:r>
            <a:r>
              <a:rPr lang="en-US" sz="1800" baseline="-25000" dirty="0" err="1"/>
              <a:t>z</a:t>
            </a:r>
            <a:r>
              <a:rPr lang="en-US" sz="1800" dirty="0"/>
              <a:t> direction: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4467225" y="4286250"/>
            <a:ext cx="3462338" cy="2590800"/>
            <a:chOff x="2187" y="2448"/>
            <a:chExt cx="2181" cy="1632"/>
          </a:xfrm>
        </p:grpSpPr>
        <p:sp>
          <p:nvSpPr>
            <p:cNvPr id="55306" name="Line 22"/>
            <p:cNvSpPr>
              <a:spLocks noChangeShapeType="1"/>
            </p:cNvSpPr>
            <p:nvPr/>
          </p:nvSpPr>
          <p:spPr bwMode="auto">
            <a:xfrm>
              <a:off x="2544" y="2544"/>
              <a:ext cx="0" cy="153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23"/>
            <p:cNvSpPr>
              <a:spLocks noChangeShapeType="1"/>
            </p:cNvSpPr>
            <p:nvPr/>
          </p:nvSpPr>
          <p:spPr bwMode="auto">
            <a:xfrm flipH="1">
              <a:off x="2400" y="2784"/>
              <a:ext cx="16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Oval 24"/>
            <p:cNvSpPr>
              <a:spLocks noChangeAspect="1" noChangeArrowheads="1"/>
            </p:cNvSpPr>
            <p:nvPr/>
          </p:nvSpPr>
          <p:spPr bwMode="auto">
            <a:xfrm>
              <a:off x="2496" y="2736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09" name="Oval 25"/>
            <p:cNvSpPr>
              <a:spLocks noChangeAspect="1" noChangeArrowheads="1"/>
            </p:cNvSpPr>
            <p:nvPr/>
          </p:nvSpPr>
          <p:spPr bwMode="auto">
            <a:xfrm>
              <a:off x="2496" y="3840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10" name="Oval 26"/>
            <p:cNvSpPr>
              <a:spLocks noChangeAspect="1" noChangeArrowheads="1"/>
            </p:cNvSpPr>
            <p:nvPr/>
          </p:nvSpPr>
          <p:spPr bwMode="auto">
            <a:xfrm>
              <a:off x="3648" y="2736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11" name="Oval 27"/>
            <p:cNvSpPr>
              <a:spLocks noChangeAspect="1" noChangeArrowheads="1"/>
            </p:cNvSpPr>
            <p:nvPr/>
          </p:nvSpPr>
          <p:spPr bwMode="auto">
            <a:xfrm>
              <a:off x="3072" y="3264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12" name="Line 29"/>
            <p:cNvSpPr>
              <a:spLocks noChangeShapeType="1"/>
            </p:cNvSpPr>
            <p:nvPr/>
          </p:nvSpPr>
          <p:spPr bwMode="auto">
            <a:xfrm>
              <a:off x="2544" y="2784"/>
              <a:ext cx="528" cy="48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Line 30"/>
            <p:cNvSpPr>
              <a:spLocks noChangeShapeType="1"/>
            </p:cNvSpPr>
            <p:nvPr/>
          </p:nvSpPr>
          <p:spPr bwMode="auto">
            <a:xfrm flipH="1">
              <a:off x="2544" y="2784"/>
              <a:ext cx="576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Text Box 32"/>
            <p:cNvSpPr txBox="1">
              <a:spLocks noChangeArrowheads="1"/>
            </p:cNvSpPr>
            <p:nvPr/>
          </p:nvSpPr>
          <p:spPr bwMode="auto">
            <a:xfrm>
              <a:off x="4032" y="268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k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55315" name="Text Box 33"/>
            <p:cNvSpPr txBox="1">
              <a:spLocks noChangeArrowheads="1"/>
            </p:cNvSpPr>
            <p:nvPr/>
          </p:nvSpPr>
          <p:spPr bwMode="auto">
            <a:xfrm>
              <a:off x="2187" y="379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k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55316" name="Text Box 34"/>
            <p:cNvSpPr txBox="1">
              <a:spLocks noChangeArrowheads="1"/>
            </p:cNvSpPr>
            <p:nvPr/>
          </p:nvSpPr>
          <p:spPr bwMode="auto">
            <a:xfrm>
              <a:off x="2304" y="254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>
                  <a:sym typeface="Symbol" panose="05050102010706020507" pitchFamily="18" charset="2"/>
                </a:rPr>
                <a:t></a:t>
              </a:r>
              <a:endParaRPr lang="en-US" sz="1800" baseline="-25000"/>
            </a:p>
          </p:txBody>
        </p:sp>
        <p:sp>
          <p:nvSpPr>
            <p:cNvPr id="55317" name="Text Box 35"/>
            <p:cNvSpPr txBox="1">
              <a:spLocks noChangeArrowheads="1"/>
            </p:cNvSpPr>
            <p:nvPr/>
          </p:nvSpPr>
          <p:spPr bwMode="auto">
            <a:xfrm>
              <a:off x="2304" y="33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H</a:t>
              </a:r>
              <a:endParaRPr lang="en-US" sz="1800" baseline="-25000"/>
            </a:p>
          </p:txBody>
        </p:sp>
        <p:sp>
          <p:nvSpPr>
            <p:cNvPr id="55318" name="Text Box 36"/>
            <p:cNvSpPr txBox="1">
              <a:spLocks noChangeArrowheads="1"/>
            </p:cNvSpPr>
            <p:nvPr/>
          </p:nvSpPr>
          <p:spPr bwMode="auto">
            <a:xfrm>
              <a:off x="3120" y="259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H</a:t>
              </a:r>
              <a:endParaRPr lang="en-US" sz="1800" baseline="-25000"/>
            </a:p>
          </p:txBody>
        </p:sp>
        <p:sp>
          <p:nvSpPr>
            <p:cNvPr id="55319" name="Text Box 37"/>
            <p:cNvSpPr txBox="1">
              <a:spLocks noChangeArrowheads="1"/>
            </p:cNvSpPr>
            <p:nvPr/>
          </p:nvSpPr>
          <p:spPr bwMode="auto">
            <a:xfrm>
              <a:off x="2832" y="292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N</a:t>
              </a:r>
              <a:endParaRPr lang="en-US" sz="1800" baseline="-25000"/>
            </a:p>
          </p:txBody>
        </p:sp>
        <p:graphicFrame>
          <p:nvGraphicFramePr>
            <p:cNvPr id="55320" name="Object 3"/>
            <p:cNvGraphicFramePr>
              <a:graphicFrameLocks noChangeAspect="1"/>
            </p:cNvGraphicFramePr>
            <p:nvPr/>
          </p:nvGraphicFramePr>
          <p:xfrm>
            <a:off x="2688" y="2448"/>
            <a:ext cx="185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53890" imgH="393529" progId="Equation.3">
                    <p:embed/>
                  </p:oleObj>
                </mc:Choice>
                <mc:Fallback>
                  <p:oleObj name="Equation" r:id="rId5" imgW="253890" imgH="393529" progId="Equation.3">
                    <p:embed/>
                    <p:pic>
                      <p:nvPicPr>
                        <p:cNvPr id="5532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2448"/>
                          <a:ext cx="185" cy="2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21" name="Object 4"/>
            <p:cNvGraphicFramePr>
              <a:graphicFrameLocks noChangeAspect="1"/>
            </p:cNvGraphicFramePr>
            <p:nvPr/>
          </p:nvGraphicFramePr>
          <p:xfrm>
            <a:off x="2304" y="2880"/>
            <a:ext cx="185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53890" imgH="393529" progId="Equation.3">
                    <p:embed/>
                  </p:oleObj>
                </mc:Choice>
                <mc:Fallback>
                  <p:oleObj name="Equation" r:id="rId7" imgW="253890" imgH="393529" progId="Equation.3">
                    <p:embed/>
                    <p:pic>
                      <p:nvPicPr>
                        <p:cNvPr id="55321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880"/>
                          <a:ext cx="185" cy="2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22" name="Line 41"/>
            <p:cNvSpPr>
              <a:spLocks noChangeShapeType="1"/>
            </p:cNvSpPr>
            <p:nvPr/>
          </p:nvSpPr>
          <p:spPr bwMode="auto">
            <a:xfrm>
              <a:off x="3120" y="2496"/>
              <a:ext cx="0" cy="67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Line 42"/>
            <p:cNvSpPr>
              <a:spLocks noChangeShapeType="1"/>
            </p:cNvSpPr>
            <p:nvPr/>
          </p:nvSpPr>
          <p:spPr bwMode="auto">
            <a:xfrm flipH="1">
              <a:off x="2256" y="3312"/>
              <a:ext cx="57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 Box 3">
            <a:extLst>
              <a:ext uri="{FF2B5EF4-FFF2-40B4-BE49-F238E27FC236}">
                <a16:creationId xmlns:a16="http://schemas.microsoft.com/office/drawing/2014/main" id="{E303510D-D165-4990-B56C-E3BEA3E28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7" y="304800"/>
            <a:ext cx="540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/>
              <a:t>Energy Bands in BCC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/>
              <a:t>(Similar HW)</a:t>
            </a:r>
          </a:p>
        </p:txBody>
      </p:sp>
      <p:pic>
        <p:nvPicPr>
          <p:cNvPr id="7" name="Picture 241" descr="Point Lattices: Bravais Lattices">
            <a:extLst>
              <a:ext uri="{FF2B5EF4-FFF2-40B4-BE49-F238E27FC236}">
                <a16:creationId xmlns:a16="http://schemas.microsoft.com/office/drawing/2014/main" id="{F73BD34B-81A8-45EB-89C4-9378529DF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0"/>
            <a:ext cx="3888431" cy="29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2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0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2" grpId="0" autoUpdateAnimBg="0"/>
      <p:bldP spid="210982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304800" y="1495425"/>
            <a:ext cx="4030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We write the reciprocal lattice vectors that lie in the 1</a:t>
            </a:r>
            <a:r>
              <a:rPr lang="en-US" sz="1800" baseline="30000"/>
              <a:t>st</a:t>
            </a:r>
            <a:r>
              <a:rPr lang="en-US" sz="1800"/>
              <a:t> BZ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2688" name="Object 2"/>
              <p:cNvSpPr txBox="1"/>
              <p:nvPr/>
            </p:nvSpPr>
            <p:spPr bwMode="auto">
              <a:xfrm>
                <a:off x="4572000" y="1588356"/>
                <a:ext cx="3672408" cy="64611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⃑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/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268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1588356"/>
                <a:ext cx="3672408" cy="6461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132140" y="3357563"/>
            <a:ext cx="5327652" cy="369887"/>
            <a:chOff x="2645" y="3408"/>
            <a:chExt cx="3356" cy="233"/>
          </a:xfrm>
        </p:grpSpPr>
        <p:sp>
          <p:nvSpPr>
            <p:cNvPr id="55329" name="Text Box 14"/>
            <p:cNvSpPr txBox="1">
              <a:spLocks noChangeArrowheads="1"/>
            </p:cNvSpPr>
            <p:nvPr/>
          </p:nvSpPr>
          <p:spPr bwMode="auto">
            <a:xfrm>
              <a:off x="2645" y="3408"/>
              <a:ext cx="9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dirty="0"/>
                <a:t>To H=[100] </a:t>
              </a:r>
            </a:p>
          </p:txBody>
        </p:sp>
        <p:sp>
          <p:nvSpPr>
            <p:cNvPr id="55330" name="Line 15"/>
            <p:cNvSpPr>
              <a:spLocks noChangeShapeType="1"/>
            </p:cNvSpPr>
            <p:nvPr/>
          </p:nvSpPr>
          <p:spPr bwMode="auto">
            <a:xfrm>
              <a:off x="3600" y="3552"/>
              <a:ext cx="52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Text Box 16"/>
            <p:cNvSpPr txBox="1">
              <a:spLocks noChangeArrowheads="1"/>
            </p:cNvSpPr>
            <p:nvPr/>
          </p:nvSpPr>
          <p:spPr bwMode="auto">
            <a:xfrm>
              <a:off x="4272" y="3408"/>
              <a:ext cx="17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dirty="0"/>
                <a:t>0 &lt; x &lt; 1, y=0=z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205163" y="3773488"/>
            <a:ext cx="5938839" cy="392112"/>
            <a:chOff x="2691" y="3826"/>
            <a:chExt cx="3741" cy="247"/>
          </a:xfrm>
        </p:grpSpPr>
        <p:sp>
          <p:nvSpPr>
            <p:cNvPr id="55326" name="Text Box 18"/>
            <p:cNvSpPr txBox="1">
              <a:spLocks noChangeArrowheads="1"/>
            </p:cNvSpPr>
            <p:nvPr/>
          </p:nvSpPr>
          <p:spPr bwMode="auto">
            <a:xfrm>
              <a:off x="2691" y="3840"/>
              <a:ext cx="99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dirty="0"/>
                <a:t>To N=[110] </a:t>
              </a:r>
            </a:p>
          </p:txBody>
        </p:sp>
        <p:sp>
          <p:nvSpPr>
            <p:cNvPr id="55327" name="Line 19"/>
            <p:cNvSpPr>
              <a:spLocks noChangeShapeType="1"/>
            </p:cNvSpPr>
            <p:nvPr/>
          </p:nvSpPr>
          <p:spPr bwMode="auto">
            <a:xfrm>
              <a:off x="3600" y="3936"/>
              <a:ext cx="52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Text Box 20"/>
            <p:cNvSpPr txBox="1">
              <a:spLocks noChangeArrowheads="1"/>
            </p:cNvSpPr>
            <p:nvPr/>
          </p:nvSpPr>
          <p:spPr bwMode="auto">
            <a:xfrm>
              <a:off x="4224" y="3826"/>
              <a:ext cx="22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 dirty="0"/>
                <a:t>0 &lt; x &lt; ½, 0 &lt; y &lt; ½, z=0 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" y="2357438"/>
            <a:ext cx="8686800" cy="2365375"/>
            <a:chOff x="288" y="975"/>
            <a:chExt cx="5472" cy="1490"/>
          </a:xfrm>
        </p:grpSpPr>
        <p:sp>
          <p:nvSpPr>
            <p:cNvPr id="55324" name="Text Box 12"/>
            <p:cNvSpPr txBox="1">
              <a:spLocks noChangeArrowheads="1"/>
            </p:cNvSpPr>
            <p:nvPr/>
          </p:nvSpPr>
          <p:spPr bwMode="auto">
            <a:xfrm>
              <a:off x="2112" y="975"/>
              <a:ext cx="3648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The maximum value(s) of x, y, and z depend on the reciprocal lattice type and the direction within the 1</a:t>
              </a:r>
              <a:r>
                <a:rPr lang="en-US" sz="1800" baseline="30000"/>
                <a:t>st</a:t>
              </a:r>
              <a:r>
                <a:rPr lang="en-US" sz="1800"/>
                <a:t> BZ.  For example:</a:t>
              </a:r>
            </a:p>
          </p:txBody>
        </p:sp>
        <p:pic>
          <p:nvPicPr>
            <p:cNvPr id="55325" name="Picture 21" descr="C:\Documents and Settings\szygmunt\My Documents\My Pictures\2005-02 (Feb)\BZ_bcc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008"/>
              <a:ext cx="1480" cy="1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982" name="Text Box 38"/>
          <p:cNvSpPr txBox="1">
            <a:spLocks noChangeArrowheads="1"/>
          </p:cNvSpPr>
          <p:nvPr/>
        </p:nvSpPr>
        <p:spPr bwMode="auto">
          <a:xfrm>
            <a:off x="376605" y="4785214"/>
            <a:ext cx="3048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Remember that the reciprocal lattice for a bcc direct lattice is </a:t>
            </a:r>
            <a:r>
              <a:rPr lang="en-US" sz="1800" dirty="0" err="1"/>
              <a:t>fcc</a:t>
            </a:r>
            <a:r>
              <a:rPr lang="en-US" sz="1800" dirty="0"/>
              <a:t>!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sz="1800" dirty="0"/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 dirty="0"/>
              <a:t>Here is a top view, from the + </a:t>
            </a:r>
            <a:r>
              <a:rPr lang="en-US" sz="1800" dirty="0" err="1"/>
              <a:t>k</a:t>
            </a:r>
            <a:r>
              <a:rPr lang="en-US" sz="1800" baseline="-25000" dirty="0" err="1"/>
              <a:t>z</a:t>
            </a:r>
            <a:r>
              <a:rPr lang="en-US" sz="1800" dirty="0"/>
              <a:t> direction:</a:t>
            </a: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4467225" y="4362450"/>
            <a:ext cx="3462338" cy="2514600"/>
            <a:chOff x="2187" y="2496"/>
            <a:chExt cx="2181" cy="1584"/>
          </a:xfrm>
        </p:grpSpPr>
        <p:sp>
          <p:nvSpPr>
            <p:cNvPr id="55306" name="Line 22"/>
            <p:cNvSpPr>
              <a:spLocks noChangeShapeType="1"/>
            </p:cNvSpPr>
            <p:nvPr/>
          </p:nvSpPr>
          <p:spPr bwMode="auto">
            <a:xfrm>
              <a:off x="2544" y="2544"/>
              <a:ext cx="0" cy="153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Line 23"/>
            <p:cNvSpPr>
              <a:spLocks noChangeShapeType="1"/>
            </p:cNvSpPr>
            <p:nvPr/>
          </p:nvSpPr>
          <p:spPr bwMode="auto">
            <a:xfrm flipH="1">
              <a:off x="2400" y="2784"/>
              <a:ext cx="16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Oval 24"/>
            <p:cNvSpPr>
              <a:spLocks noChangeAspect="1" noChangeArrowheads="1"/>
            </p:cNvSpPr>
            <p:nvPr/>
          </p:nvSpPr>
          <p:spPr bwMode="auto">
            <a:xfrm>
              <a:off x="2496" y="2736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09" name="Oval 25"/>
            <p:cNvSpPr>
              <a:spLocks noChangeAspect="1" noChangeArrowheads="1"/>
            </p:cNvSpPr>
            <p:nvPr/>
          </p:nvSpPr>
          <p:spPr bwMode="auto">
            <a:xfrm>
              <a:off x="2496" y="3840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10" name="Oval 26"/>
            <p:cNvSpPr>
              <a:spLocks noChangeAspect="1" noChangeArrowheads="1"/>
            </p:cNvSpPr>
            <p:nvPr/>
          </p:nvSpPr>
          <p:spPr bwMode="auto">
            <a:xfrm>
              <a:off x="3648" y="2736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11" name="Oval 27"/>
            <p:cNvSpPr>
              <a:spLocks noChangeAspect="1" noChangeArrowheads="1"/>
            </p:cNvSpPr>
            <p:nvPr/>
          </p:nvSpPr>
          <p:spPr bwMode="auto">
            <a:xfrm>
              <a:off x="3072" y="3264"/>
              <a:ext cx="75" cy="75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55312" name="Line 29"/>
            <p:cNvSpPr>
              <a:spLocks noChangeShapeType="1"/>
            </p:cNvSpPr>
            <p:nvPr/>
          </p:nvSpPr>
          <p:spPr bwMode="auto">
            <a:xfrm>
              <a:off x="2544" y="2784"/>
              <a:ext cx="528" cy="48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Line 30"/>
            <p:cNvSpPr>
              <a:spLocks noChangeShapeType="1"/>
            </p:cNvSpPr>
            <p:nvPr/>
          </p:nvSpPr>
          <p:spPr bwMode="auto">
            <a:xfrm flipH="1">
              <a:off x="2544" y="2784"/>
              <a:ext cx="576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Text Box 32"/>
            <p:cNvSpPr txBox="1">
              <a:spLocks noChangeArrowheads="1"/>
            </p:cNvSpPr>
            <p:nvPr/>
          </p:nvSpPr>
          <p:spPr bwMode="auto">
            <a:xfrm>
              <a:off x="4032" y="268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k</a:t>
              </a:r>
              <a:r>
                <a:rPr lang="en-US" sz="1800" baseline="-25000"/>
                <a:t>y</a:t>
              </a:r>
            </a:p>
          </p:txBody>
        </p:sp>
        <p:sp>
          <p:nvSpPr>
            <p:cNvPr id="55315" name="Text Box 33"/>
            <p:cNvSpPr txBox="1">
              <a:spLocks noChangeArrowheads="1"/>
            </p:cNvSpPr>
            <p:nvPr/>
          </p:nvSpPr>
          <p:spPr bwMode="auto">
            <a:xfrm>
              <a:off x="2187" y="379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k</a:t>
              </a:r>
              <a:r>
                <a:rPr lang="en-US" sz="1800" baseline="-25000"/>
                <a:t>x</a:t>
              </a:r>
            </a:p>
          </p:txBody>
        </p:sp>
        <p:sp>
          <p:nvSpPr>
            <p:cNvPr id="55316" name="Text Box 34"/>
            <p:cNvSpPr txBox="1">
              <a:spLocks noChangeArrowheads="1"/>
            </p:cNvSpPr>
            <p:nvPr/>
          </p:nvSpPr>
          <p:spPr bwMode="auto">
            <a:xfrm>
              <a:off x="2304" y="2544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>
                  <a:sym typeface="Symbol" panose="05050102010706020507" pitchFamily="18" charset="2"/>
                </a:rPr>
                <a:t></a:t>
              </a:r>
              <a:endParaRPr lang="en-US" sz="1800" baseline="-25000"/>
            </a:p>
          </p:txBody>
        </p:sp>
        <p:sp>
          <p:nvSpPr>
            <p:cNvPr id="55317" name="Text Box 35"/>
            <p:cNvSpPr txBox="1">
              <a:spLocks noChangeArrowheads="1"/>
            </p:cNvSpPr>
            <p:nvPr/>
          </p:nvSpPr>
          <p:spPr bwMode="auto">
            <a:xfrm>
              <a:off x="2304" y="331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H</a:t>
              </a:r>
              <a:endParaRPr lang="en-US" sz="1800" baseline="-25000"/>
            </a:p>
          </p:txBody>
        </p:sp>
        <p:sp>
          <p:nvSpPr>
            <p:cNvPr id="55318" name="Text Box 36"/>
            <p:cNvSpPr txBox="1">
              <a:spLocks noChangeArrowheads="1"/>
            </p:cNvSpPr>
            <p:nvPr/>
          </p:nvSpPr>
          <p:spPr bwMode="auto">
            <a:xfrm>
              <a:off x="3120" y="2592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H</a:t>
              </a:r>
              <a:endParaRPr lang="en-US" sz="1800" baseline="-25000"/>
            </a:p>
          </p:txBody>
        </p:sp>
        <p:sp>
          <p:nvSpPr>
            <p:cNvPr id="55319" name="Text Box 37"/>
            <p:cNvSpPr txBox="1">
              <a:spLocks noChangeArrowheads="1"/>
            </p:cNvSpPr>
            <p:nvPr/>
          </p:nvSpPr>
          <p:spPr bwMode="auto">
            <a:xfrm>
              <a:off x="2832" y="2928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800"/>
                <a:t>N</a:t>
              </a:r>
              <a:endParaRPr lang="en-US" sz="1800" baseline="-25000"/>
            </a:p>
          </p:txBody>
        </p:sp>
        <p:sp>
          <p:nvSpPr>
            <p:cNvPr id="55322" name="Line 41"/>
            <p:cNvSpPr>
              <a:spLocks noChangeShapeType="1"/>
            </p:cNvSpPr>
            <p:nvPr/>
          </p:nvSpPr>
          <p:spPr bwMode="auto">
            <a:xfrm>
              <a:off x="3120" y="2496"/>
              <a:ext cx="0" cy="67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Line 42"/>
            <p:cNvSpPr>
              <a:spLocks noChangeShapeType="1"/>
            </p:cNvSpPr>
            <p:nvPr/>
          </p:nvSpPr>
          <p:spPr bwMode="auto">
            <a:xfrm flipH="1">
              <a:off x="2256" y="3312"/>
              <a:ext cx="57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6" name="Picture 241" descr="Point Lattices: Bravais Lattices">
            <a:extLst>
              <a:ext uri="{FF2B5EF4-FFF2-40B4-BE49-F238E27FC236}">
                <a16:creationId xmlns:a16="http://schemas.microsoft.com/office/drawing/2014/main" id="{716937BC-B7FD-49FC-9912-BCE858C2D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0"/>
            <a:ext cx="3888431" cy="29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5DF9093F-179F-487D-B712-80CE04F44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7" y="304800"/>
            <a:ext cx="540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/>
              <a:t>Energy Bands in BCC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/>
              <a:t>(Similar HW)</a:t>
            </a:r>
          </a:p>
        </p:txBody>
      </p:sp>
    </p:spTree>
    <p:extLst>
      <p:ext uri="{BB962C8B-B14F-4D97-AF65-F5344CB8AC3E}">
        <p14:creationId xmlns:p14="http://schemas.microsoft.com/office/powerpoint/2010/main" val="311394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09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2" grpId="0" autoUpdateAnimBg="0"/>
      <p:bldP spid="210982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Group: Plot the Empty Lattice Bands for bcc Lattice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04800" y="106203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Thus the empty lattice energy bands are given by:</a:t>
            </a:r>
          </a:p>
        </p:txBody>
      </p:sp>
      <p:graphicFrame>
        <p:nvGraphicFramePr>
          <p:cNvPr id="243712" name="Object 2"/>
          <p:cNvGraphicFramePr>
            <a:graphicFrameLocks noChangeAspect="1"/>
          </p:cNvGraphicFramePr>
          <p:nvPr/>
        </p:nvGraphicFramePr>
        <p:xfrm>
          <a:off x="1268413" y="1516063"/>
          <a:ext cx="630396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835400" imgH="469900" progId="Equation.3">
                  <p:embed/>
                </p:oleObj>
              </mc:Choice>
              <mc:Fallback>
                <p:oleObj name="Equation" r:id="rId3" imgW="3835400" imgH="469900" progId="Equation.3">
                  <p:embed/>
                  <p:pic>
                    <p:nvPicPr>
                      <p:cNvPr id="2437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1516063"/>
                        <a:ext cx="6303962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1800"/>
              <a:t>Along [100], we can enumerate the lowest few bands for the y = z = 0 case, using only G vectors that have nonzero structure factors (h + k + l = even, otherwise S=0):</a:t>
            </a:r>
          </a:p>
        </p:txBody>
      </p:sp>
    </p:spTree>
    <p:extLst>
      <p:ext uri="{BB962C8B-B14F-4D97-AF65-F5344CB8AC3E}">
        <p14:creationId xmlns:p14="http://schemas.microsoft.com/office/powerpoint/2010/main" val="297377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3" grpId="0" autoUpdateAnimBg="0"/>
    </p:bldLst>
  </p:timing>
</p:sld>
</file>

<file path=ppt/theme/theme1.xml><?xml version="1.0" encoding="utf-8"?>
<a:theme xmlns:a="http://schemas.openxmlformats.org/drawingml/2006/main" name="Yüzey">
  <a:themeElements>
    <a:clrScheme name="Yüzey 11">
      <a:dk1>
        <a:srgbClr val="000000"/>
      </a:dk1>
      <a:lt1>
        <a:srgbClr val="FFFF99"/>
      </a:lt1>
      <a:dk2>
        <a:srgbClr val="CC3300"/>
      </a:dk2>
      <a:lt2>
        <a:srgbClr val="663300"/>
      </a:lt2>
      <a:accent1>
        <a:srgbClr val="FFCC00"/>
      </a:accent1>
      <a:accent2>
        <a:srgbClr val="FF9D0D"/>
      </a:accent2>
      <a:accent3>
        <a:srgbClr val="FFFFCA"/>
      </a:accent3>
      <a:accent4>
        <a:srgbClr val="000000"/>
      </a:accent4>
      <a:accent5>
        <a:srgbClr val="FFE2AA"/>
      </a:accent5>
      <a:accent6>
        <a:srgbClr val="E78E0B"/>
      </a:accent6>
      <a:hlink>
        <a:srgbClr val="CC9900"/>
      </a:hlink>
      <a:folHlink>
        <a:srgbClr val="996633"/>
      </a:folHlink>
    </a:clrScheme>
    <a:fontScheme name="Yüze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Yüze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üze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9">
        <a:dk1>
          <a:srgbClr val="000000"/>
        </a:dk1>
        <a:lt1>
          <a:srgbClr val="FF6600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B8AA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10">
        <a:dk1>
          <a:srgbClr val="000000"/>
        </a:dk1>
        <a:lt1>
          <a:srgbClr val="FFFF99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CA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üzey 11">
        <a:dk1>
          <a:srgbClr val="000000"/>
        </a:dk1>
        <a:lt1>
          <a:srgbClr val="FFFF99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FF9D0D"/>
        </a:accent2>
        <a:accent3>
          <a:srgbClr val="FFFFCA"/>
        </a:accent3>
        <a:accent4>
          <a:srgbClr val="000000"/>
        </a:accent4>
        <a:accent5>
          <a:srgbClr val="FFE2AA"/>
        </a:accent5>
        <a:accent6>
          <a:srgbClr val="E78E0B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13485</TotalTime>
  <Words>4710</Words>
  <Application>Microsoft Office PowerPoint</Application>
  <PresentationFormat>On-screen Show (4:3)</PresentationFormat>
  <Paragraphs>441</Paragraphs>
  <Slides>43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Arial</vt:lpstr>
      <vt:lpstr>Calibri</vt:lpstr>
      <vt:lpstr>Cambria Math</vt:lpstr>
      <vt:lpstr>Garamond</vt:lpstr>
      <vt:lpstr>Palatino Linotype</vt:lpstr>
      <vt:lpstr>Times New Roman</vt:lpstr>
      <vt:lpstr>Verdana</vt:lpstr>
      <vt:lpstr>Wingdings</vt:lpstr>
      <vt:lpstr>Yüzey</vt:lpstr>
      <vt:lpstr>Equation</vt:lpstr>
      <vt:lpstr>Chart</vt:lpstr>
      <vt:lpstr>Calculating Energy Bands</vt:lpstr>
      <vt:lpstr>PowerPoint Presentation</vt:lpstr>
      <vt:lpstr>Empty Lattice Bands for bcc Lattice</vt:lpstr>
      <vt:lpstr>Empty Lattice Bands for bcc Lattice</vt:lpstr>
      <vt:lpstr>Empty Lattice Bands for bcc Lattice</vt:lpstr>
      <vt:lpstr>PowerPoint Presentation</vt:lpstr>
      <vt:lpstr>PowerPoint Presentation</vt:lpstr>
      <vt:lpstr>PowerPoint Presentation</vt:lpstr>
      <vt:lpstr>Group: Plot the Empty Lattice Bands for bcc Lattice</vt:lpstr>
      <vt:lpstr>Group: Plot the Empty Lattice Bands for bcc Lattice</vt:lpstr>
      <vt:lpstr>Group: Plot the Empty Lattice Bands for bcc Lattice</vt:lpstr>
      <vt:lpstr>Group: Plot the Empty Lattice Bands for bcc Lattice</vt:lpstr>
      <vt:lpstr>Group: Plot the Empty Lattice Bands for bcc Lattice</vt:lpstr>
      <vt:lpstr>Group: Plot the Empty Lattice Bands for bcc Lattice</vt:lpstr>
      <vt:lpstr>Group: Plot the Empty Lattice Bands for bcc Lattice</vt:lpstr>
      <vt:lpstr>Group: Plot the Empty Lattice Bands for bcc Lattice</vt:lpstr>
      <vt:lpstr>Group: Plot the Empty Lattice Bands for bcc Lattice</vt:lpstr>
      <vt:lpstr>Empty Lattice Bands for bcc Lattice: Results</vt:lpstr>
      <vt:lpstr>Including a Periodic U(x) in Sch. Eq. “Realistic” Atomic Potentials in Solids</vt:lpstr>
      <vt:lpstr>Bringing Atoms Close Together in a Periodic Fashion</vt:lpstr>
      <vt:lpstr>Bringing Atoms Close Together in a Periodic Fashion</vt:lpstr>
      <vt:lpstr>Bringing Atoms Close Together in a Periodic Fashion</vt:lpstr>
      <vt:lpstr>Bringing Atoms Close Together in a Periodic Fashion</vt:lpstr>
      <vt:lpstr>Bringing Atoms Close Together in a Periodic Fashion</vt:lpstr>
      <vt:lpstr>Bloch Wavefunctions</vt:lpstr>
      <vt:lpstr>Bloch Wavefunctions</vt:lpstr>
      <vt:lpstr>Kittel’s Restatement</vt:lpstr>
      <vt:lpstr>PowerPoint Presentation</vt:lpstr>
      <vt:lpstr>One Common Approach</vt:lpstr>
      <vt:lpstr>One Common Approach</vt:lpstr>
      <vt:lpstr>Using Bloch’s Theorem: The Krönig-Penney Model</vt:lpstr>
      <vt:lpstr>Using Bloch’s Theorem: The Krönig-Penney Model</vt:lpstr>
      <vt:lpstr>Using Bloch’s Theorem: The Krönig-Penney Model</vt:lpstr>
      <vt:lpstr>Using Bloch’s Theorem: The Krönig-Penney Model</vt:lpstr>
      <vt:lpstr>Using Bloch’s Theorem: The Krönig-Penney Model</vt:lpstr>
      <vt:lpstr>Using Bloch’s Theorem: The Krönig-Penney Model</vt:lpstr>
      <vt:lpstr>Boundary Conditions and Bloch’s Theorem</vt:lpstr>
      <vt:lpstr>Boundary Conditions and Bloch’s Theorem</vt:lpstr>
      <vt:lpstr>Boundary Conditions and Bloch’s Theorem</vt:lpstr>
      <vt:lpstr>Boundary Conditions and Bloch’s Theorem</vt:lpstr>
      <vt:lpstr>Boundary Conditions and Bloch’s Theorem</vt:lpstr>
      <vt:lpstr>Boundary Conditions and Bloch’s Theorem</vt:lpstr>
      <vt:lpstr>Boundary Conditions and Bloch’s Theorem</vt:lpstr>
    </vt:vector>
  </TitlesOfParts>
  <Company>ANTEP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ELECTRON THEORY</dc:title>
  <dc:creator>koray köksal</dc:creator>
  <cp:lastModifiedBy>Mikel Holcomb</cp:lastModifiedBy>
  <cp:revision>616</cp:revision>
  <dcterms:created xsi:type="dcterms:W3CDTF">2005-01-15T09:53:39Z</dcterms:created>
  <dcterms:modified xsi:type="dcterms:W3CDTF">2022-10-28T18:21:53Z</dcterms:modified>
</cp:coreProperties>
</file>